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Raleway"/>
      <p:regular r:id="rId57"/>
      <p:bold r:id="rId58"/>
      <p:italic r:id="rId59"/>
      <p:boldItalic r:id="rId60"/>
    </p:embeddedFont>
    <p:embeddedFont>
      <p:font typeface="Roboto"/>
      <p:regular r:id="rId61"/>
      <p:bold r:id="rId62"/>
      <p:italic r:id="rId63"/>
      <p:boldItalic r:id="rId64"/>
    </p:embeddedFont>
    <p:embeddedFont>
      <p:font typeface="Lato"/>
      <p:regular r:id="rId65"/>
      <p:bold r:id="rId66"/>
      <p:italic r:id="rId67"/>
      <p:boldItalic r:id="rId68"/>
    </p:embeddedFont>
    <p:embeddedFont>
      <p:font typeface="Lato Black"/>
      <p:bold r:id="rId69"/>
      <p:boldItalic r:id="rId70"/>
    </p:embeddedFont>
    <p:embeddedFont>
      <p:font typeface="Open Sans Light"/>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1395AA-AA79-4BE7-88F6-02F823D279EB}">
  <a:tblStyle styleId="{381395AA-AA79-4BE7-88F6-02F823D279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OpenSansLight-italic.fntdata"/><Relationship Id="rId72" Type="http://schemas.openxmlformats.org/officeDocument/2006/relationships/font" Target="fonts/OpenSansLight-bold.fntdata"/><Relationship Id="rId31" Type="http://schemas.openxmlformats.org/officeDocument/2006/relationships/slide" Target="slides/slide23.xml"/><Relationship Id="rId75" Type="http://schemas.openxmlformats.org/officeDocument/2006/relationships/font" Target="fonts/OpenSans-regular.fntdata"/><Relationship Id="rId30" Type="http://schemas.openxmlformats.org/officeDocument/2006/relationships/slide" Target="slides/slide22.xml"/><Relationship Id="rId74" Type="http://schemas.openxmlformats.org/officeDocument/2006/relationships/font" Target="fonts/OpenSansLight-boldItalic.fntdata"/><Relationship Id="rId33" Type="http://schemas.openxmlformats.org/officeDocument/2006/relationships/slide" Target="slides/slide25.xml"/><Relationship Id="rId77" Type="http://schemas.openxmlformats.org/officeDocument/2006/relationships/font" Target="fonts/OpenSans-italic.fntdata"/><Relationship Id="rId32" Type="http://schemas.openxmlformats.org/officeDocument/2006/relationships/slide" Target="slides/slide24.xml"/><Relationship Id="rId76" Type="http://schemas.openxmlformats.org/officeDocument/2006/relationships/font" Target="fonts/OpenSans-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OpenSans-boldItalic.fntdata"/><Relationship Id="rId71" Type="http://schemas.openxmlformats.org/officeDocument/2006/relationships/font" Target="fonts/OpenSansLight-regular.fntdata"/><Relationship Id="rId70" Type="http://schemas.openxmlformats.org/officeDocument/2006/relationships/font" Target="fonts/LatoBlack-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2.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4.xml"/><Relationship Id="rId66" Type="http://schemas.openxmlformats.org/officeDocument/2006/relationships/font" Target="fonts/Lato-bold.fntdata"/><Relationship Id="rId21" Type="http://schemas.openxmlformats.org/officeDocument/2006/relationships/slide" Target="slides/slide13.xml"/><Relationship Id="rId65" Type="http://schemas.openxmlformats.org/officeDocument/2006/relationships/font" Target="fonts/Lato-regular.fntdata"/><Relationship Id="rId24" Type="http://schemas.openxmlformats.org/officeDocument/2006/relationships/slide" Target="slides/slide16.xml"/><Relationship Id="rId68" Type="http://schemas.openxmlformats.org/officeDocument/2006/relationships/font" Target="fonts/Lato-boldItalic.fntdata"/><Relationship Id="rId23" Type="http://schemas.openxmlformats.org/officeDocument/2006/relationships/slide" Target="slides/slide15.xml"/><Relationship Id="rId67" Type="http://schemas.openxmlformats.org/officeDocument/2006/relationships/font" Target="fonts/Lato-italic.fntdata"/><Relationship Id="rId60" Type="http://schemas.openxmlformats.org/officeDocument/2006/relationships/font" Target="fonts/Raleway-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LatoBlack-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aleway-regular.fntdata"/><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Raleway-italic.fntdata"/><Relationship Id="rId14" Type="http://schemas.openxmlformats.org/officeDocument/2006/relationships/slide" Target="slides/slide6.xml"/><Relationship Id="rId58" Type="http://schemas.openxmlformats.org/officeDocument/2006/relationships/font" Target="fonts/Raleway-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3f86d49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53f86d49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Tim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Learn about how SERVIR Works</a:t>
            </a:r>
            <a:endParaRPr/>
          </a:p>
          <a:p>
            <a:pPr indent="0" lvl="0" marL="0" rtl="0" algn="l">
              <a:spcBef>
                <a:spcPts val="0"/>
              </a:spcBef>
              <a:spcAft>
                <a:spcPts val="0"/>
              </a:spcAft>
              <a:buNone/>
            </a:pPr>
            <a:r>
              <a:rPr lang="en"/>
              <a:t>Talk about Capacity building</a:t>
            </a:r>
            <a:endParaRPr/>
          </a:p>
          <a:p>
            <a:pPr indent="0" lvl="0" marL="0" rtl="0" algn="l">
              <a:spcBef>
                <a:spcPts val="0"/>
              </a:spcBef>
              <a:spcAft>
                <a:spcPts val="0"/>
              </a:spcAft>
              <a:buNone/>
            </a:pPr>
            <a:r>
              <a:rPr lang="en"/>
              <a:t>		Training of </a:t>
            </a:r>
            <a:r>
              <a:rPr lang="en"/>
              <a:t>trainers</a:t>
            </a:r>
            <a:r>
              <a:rPr lang="en"/>
              <a:t> style</a:t>
            </a:r>
            <a:endParaRPr/>
          </a:p>
          <a:p>
            <a:pPr indent="457200" lvl="0" marL="457200" rtl="0" algn="l">
              <a:spcBef>
                <a:spcPts val="0"/>
              </a:spcBef>
              <a:spcAft>
                <a:spcPts val="0"/>
              </a:spcAft>
              <a:buNone/>
            </a:pPr>
            <a:r>
              <a:rPr lang="en"/>
              <a:t>Build skills and get people off and running</a:t>
            </a:r>
            <a:endParaRPr/>
          </a:p>
          <a:p>
            <a:pPr indent="0" lvl="0" marL="0" rtl="0" algn="l">
              <a:spcBef>
                <a:spcPts val="0"/>
              </a:spcBef>
              <a:spcAft>
                <a:spcPts val="0"/>
              </a:spcAft>
              <a:buNone/>
            </a:pPr>
            <a:r>
              <a:rPr lang="en"/>
              <a:t>Cut your teeth on A SERVIR Service-HydraFloods</a:t>
            </a:r>
            <a:endParaRPr/>
          </a:p>
          <a:p>
            <a:pPr indent="0" lvl="0" marL="0" rtl="0" algn="l">
              <a:spcBef>
                <a:spcPts val="0"/>
              </a:spcBef>
              <a:spcAft>
                <a:spcPts val="0"/>
              </a:spcAft>
              <a:buNone/>
            </a:pPr>
            <a:r>
              <a:rPr lang="en"/>
              <a:t>–Colab and a Python package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c3c6647d7_8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5c3c6647d7_8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597ce2a04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597ce2a04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5c3c6647d7_8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5c3c6647d7_8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5c3c6647d7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5c3c6647d7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5c3c6647d7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5c3c6647d7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5c3c6647d7_8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5c3c6647d7_8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5c3c6647d7_8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5c3c6647d7_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5c3c6647d7_8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5c3c6647d7_8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597ce2a04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597ce2a04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597ce2a04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597ce2a04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522d96927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522d9692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5c94dd57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5c94dd57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597ce2a04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597ce2a04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97ce2a04d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97ce2a04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597ce2a04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597ce2a04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597ce2a04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597ce2a04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597ce2a04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597ce2a04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597ce2a04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597ce2a04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597ce2a04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597ce2a04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a:p>
            <a:pPr indent="0" lvl="0" marL="0" rtl="0" algn="l">
              <a:spcBef>
                <a:spcPts val="0"/>
              </a:spcBef>
              <a:spcAft>
                <a:spcPts val="0"/>
              </a:spcAft>
              <a:buClr>
                <a:schemeClr val="dk1"/>
              </a:buClr>
              <a:buSzPts val="1100"/>
              <a:buFont typeface="Arial"/>
              <a:buNone/>
            </a:pPr>
            <a:r>
              <a:rPr lang="en"/>
              <a:t>CC BY-SA 3.0, https://en.wikipedia.org/wiki/Otsu%27s_method#/media/File:Otsu's_Method_Visualization.gif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597ce2a04d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597ce2a04d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SAR Preprocessing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Apply terrain correction using DEM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Apply gamma map speckle filtering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Used specific threshold (-15.5) to segment two classes: land and water grids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Create histogram to calculate min and max threshold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Calculate midpoint of min and max threshold using Fuzzy_Gaussian to get surface water layer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Post-processing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JRC historical water Layer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597ce2a04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597ce2a04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22d96927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522d96927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597ce2a04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597ce2a04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597ce2a04d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597ce2a04d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597ce2a04d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597ce2a04d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597ce2a04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597ce2a04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597ce2a04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597ce2a04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597ce2a04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597ce2a04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597ce2a04d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597ce2a04d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597ce2a04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597ce2a04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5ee5afa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5ee5afa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522d96927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522d96927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97ce2a04d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597ce2a04d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Emil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597ce2a04d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Tim</a:t>
            </a:r>
            <a:endParaRPr/>
          </a:p>
        </p:txBody>
      </p:sp>
      <p:sp>
        <p:nvSpPr>
          <p:cNvPr id="805" name="Google Shape;805;g1597ce2a04d_0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597ce2a04d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1597ce2a04d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1" marL="61595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597ce2a04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597ce2a04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PublicDomainPictures / 17901 images</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597ce2a04d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597ce2a04d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 2020, regional authorities used HYDRAFloods to map flooded agricultural areas after the hurricanes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GEOGLoWs was also used in conjunction with HYDRAFloods to manage water release from a large dam in Honduras (El Cajon)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 2021, DEVELOP partnered with regional authorities (CRRH - the regional Hydromet org and CEPREDENAC - the regional disasters coordination org)  to create post-disaster case study analysis using HYDRAFloods.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An overview the DEVELOP feasibility study can be found in the ARSET course: Monitoring and Modeling Floods using Earth Observations</a:t>
            </a:r>
            <a:endParaRPr sz="12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597ce2a04d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597ce2a04d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597ce2a04d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597ce2a04d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597ce2a04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597ce2a04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597ce2a04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597ce2a04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597ce2a04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97ce2a04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Biplov</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53f86d498c_0_6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53f86d498c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Emil</a:t>
            </a:r>
            <a:endParaRPr b="0" i="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53f86d498c_0_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53f86d498c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Emil</a:t>
            </a:r>
            <a:endParaRPr b="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3f86d498c_0_7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53f86d498c_0_7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Emil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6096b54089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16096b5408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3f86d498c_0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53f86d498c_0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Emil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5.png"/><Relationship Id="rId3" Type="http://schemas.openxmlformats.org/officeDocument/2006/relationships/image" Target="../media/image6.png"/><Relationship Id="rId4" Type="http://schemas.openxmlformats.org/officeDocument/2006/relationships/image" Target="../media/image5.png"/><Relationship Id="rId10"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6.png"/><Relationship Id="rId4" Type="http://schemas.openxmlformats.org/officeDocument/2006/relationships/image" Target="../media/image5.png"/><Relationship Id="rId10"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5.png"/><Relationship Id="rId3" Type="http://schemas.openxmlformats.org/officeDocument/2006/relationships/image" Target="../media/image6.png"/><Relationship Id="rId4" Type="http://schemas.openxmlformats.org/officeDocument/2006/relationships/image" Target="../media/image5.png"/><Relationship Id="rId10" Type="http://schemas.openxmlformats.org/officeDocument/2006/relationships/image" Target="../media/image22.png"/><Relationship Id="rId9"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3.png"/><Relationship Id="rId4" Type="http://schemas.openxmlformats.org/officeDocument/2006/relationships/image" Target="../media/image23.jp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26.png"/><Relationship Id="rId8"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628650" y="24464"/>
            <a:ext cx="7886700" cy="4845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2800"/>
              <a:buFont typeface="Source Sans Pro"/>
              <a:buNone/>
              <a:defRPr b="1" i="0" sz="25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84" name="Google Shape;84;p13"/>
          <p:cNvSpPr txBox="1"/>
          <p:nvPr>
            <p:ph idx="1" type="body"/>
          </p:nvPr>
        </p:nvSpPr>
        <p:spPr>
          <a:xfrm>
            <a:off x="628650" y="579461"/>
            <a:ext cx="7886700" cy="43569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600"/>
              </a:spcBef>
              <a:spcAft>
                <a:spcPts val="0"/>
              </a:spcAft>
              <a:buClr>
                <a:schemeClr val="accent2"/>
              </a:buClr>
              <a:buSzPts val="2100"/>
              <a:buFont typeface="Arial"/>
              <a:buChar char="•"/>
              <a:defRPr b="0" i="0" sz="2100" u="none" cap="none" strike="noStrike">
                <a:solidFill>
                  <a:srgbClr val="262626"/>
                </a:solidFill>
                <a:latin typeface="Source Sans Pro"/>
                <a:ea typeface="Source Sans Pro"/>
                <a:cs typeface="Source Sans Pro"/>
                <a:sym typeface="Source Sans Pro"/>
              </a:defRPr>
            </a:lvl1pPr>
            <a:lvl2pPr indent="-342900" lvl="1" marL="914400" marR="0" rtl="0" algn="l">
              <a:lnSpc>
                <a:spcPct val="90000"/>
              </a:lnSpc>
              <a:spcBef>
                <a:spcPts val="1600"/>
              </a:spcBef>
              <a:spcAft>
                <a:spcPts val="0"/>
              </a:spcAft>
              <a:buClr>
                <a:schemeClr val="accent2"/>
              </a:buClr>
              <a:buSzPts val="1800"/>
              <a:buFont typeface="Arial"/>
              <a:buChar char="•"/>
              <a:defRPr b="0" i="0" sz="1800" u="none" cap="none" strike="noStrike">
                <a:solidFill>
                  <a:srgbClr val="262626"/>
                </a:solidFill>
                <a:latin typeface="Source Sans Pro"/>
                <a:ea typeface="Source Sans Pro"/>
                <a:cs typeface="Source Sans Pro"/>
                <a:sym typeface="Source Sans Pro"/>
              </a:defRPr>
            </a:lvl2pPr>
            <a:lvl3pPr indent="-317500" lvl="2" marL="1371600" marR="0" rtl="0" algn="l">
              <a:lnSpc>
                <a:spcPct val="90000"/>
              </a:lnSpc>
              <a:spcBef>
                <a:spcPts val="1600"/>
              </a:spcBef>
              <a:spcAft>
                <a:spcPts val="0"/>
              </a:spcAft>
              <a:buClr>
                <a:schemeClr val="accent2"/>
              </a:buClr>
              <a:buSzPts val="1400"/>
              <a:buFont typeface="Arial"/>
              <a:buChar char="•"/>
              <a:defRPr b="0" i="0" sz="1400" u="none" cap="none" strike="noStrike">
                <a:solidFill>
                  <a:srgbClr val="262626"/>
                </a:solidFill>
                <a:latin typeface="Source Sans Pro"/>
                <a:ea typeface="Source Sans Pro"/>
                <a:cs typeface="Source Sans Pro"/>
                <a:sym typeface="Source Sans Pro"/>
              </a:defRPr>
            </a:lvl3pPr>
            <a:lvl4pPr indent="-304800" lvl="3" marL="1828800" marR="0" rtl="0" algn="l">
              <a:lnSpc>
                <a:spcPct val="90000"/>
              </a:lnSpc>
              <a:spcBef>
                <a:spcPts val="1600"/>
              </a:spcBef>
              <a:spcAft>
                <a:spcPts val="0"/>
              </a:spcAft>
              <a:buClr>
                <a:schemeClr val="accent2"/>
              </a:buClr>
              <a:buSzPts val="1200"/>
              <a:buFont typeface="Arial"/>
              <a:buChar char="•"/>
              <a:defRPr b="0" i="0" sz="1200" u="none" cap="none" strike="noStrike">
                <a:solidFill>
                  <a:srgbClr val="262626"/>
                </a:solidFill>
                <a:latin typeface="Source Sans Pro"/>
                <a:ea typeface="Source Sans Pro"/>
                <a:cs typeface="Source Sans Pro"/>
                <a:sym typeface="Source Sans Pro"/>
              </a:defRPr>
            </a:lvl4pPr>
            <a:lvl5pPr indent="-304800" lvl="4" marL="2286000" marR="0" rtl="0" algn="l">
              <a:lnSpc>
                <a:spcPct val="90000"/>
              </a:lnSpc>
              <a:spcBef>
                <a:spcPts val="1600"/>
              </a:spcBef>
              <a:spcAft>
                <a:spcPts val="0"/>
              </a:spcAft>
              <a:buClr>
                <a:schemeClr val="accent2"/>
              </a:buClr>
              <a:buSzPts val="1200"/>
              <a:buFont typeface="Arial"/>
              <a:buChar char="•"/>
              <a:defRPr b="0" i="0" sz="1200" u="none" cap="none" strike="noStrike">
                <a:solidFill>
                  <a:srgbClr val="262626"/>
                </a:solidFill>
                <a:latin typeface="Source Sans Pro"/>
                <a:ea typeface="Source Sans Pro"/>
                <a:cs typeface="Source Sans Pro"/>
                <a:sym typeface="Source Sans Pro"/>
              </a:defRPr>
            </a:lvl5pPr>
            <a:lvl6pPr indent="-292100" lvl="5" marL="2743200" marR="0" rtl="0" algn="l">
              <a:lnSpc>
                <a:spcPct val="90000"/>
              </a:lnSpc>
              <a:spcBef>
                <a:spcPts val="1600"/>
              </a:spcBef>
              <a:spcAft>
                <a:spcPts val="0"/>
              </a:spcAft>
              <a:buClr>
                <a:schemeClr val="dk1"/>
              </a:buClr>
              <a:buSzPts val="1000"/>
              <a:buFont typeface="Arial"/>
              <a:buChar char="•"/>
              <a:defRPr b="0" i="0" sz="1000" u="none" cap="none" strike="noStrike">
                <a:solidFill>
                  <a:schemeClr val="dk1"/>
                </a:solidFill>
                <a:latin typeface="Source Sans Pro"/>
                <a:ea typeface="Source Sans Pro"/>
                <a:cs typeface="Source Sans Pro"/>
                <a:sym typeface="Source Sans Pro"/>
              </a:defRPr>
            </a:lvl6pPr>
            <a:lvl7pPr indent="-292100" lvl="6" marL="3200400" marR="0" rtl="0" algn="l">
              <a:lnSpc>
                <a:spcPct val="90000"/>
              </a:lnSpc>
              <a:spcBef>
                <a:spcPts val="1600"/>
              </a:spcBef>
              <a:spcAft>
                <a:spcPts val="0"/>
              </a:spcAft>
              <a:buClr>
                <a:schemeClr val="dk1"/>
              </a:buClr>
              <a:buSzPts val="1000"/>
              <a:buFont typeface="Arial"/>
              <a:buChar char="•"/>
              <a:defRPr b="0" i="0" sz="1000" u="none" cap="none" strike="noStrike">
                <a:solidFill>
                  <a:schemeClr val="dk1"/>
                </a:solidFill>
                <a:latin typeface="Source Sans Pro"/>
                <a:ea typeface="Source Sans Pro"/>
                <a:cs typeface="Source Sans Pro"/>
                <a:sym typeface="Source Sans Pro"/>
              </a:defRPr>
            </a:lvl7pPr>
            <a:lvl8pPr indent="-292100" lvl="7" marL="3657600" marR="0" rtl="0" algn="l">
              <a:lnSpc>
                <a:spcPct val="90000"/>
              </a:lnSpc>
              <a:spcBef>
                <a:spcPts val="1600"/>
              </a:spcBef>
              <a:spcAft>
                <a:spcPts val="0"/>
              </a:spcAft>
              <a:buClr>
                <a:schemeClr val="dk1"/>
              </a:buClr>
              <a:buSzPts val="1000"/>
              <a:buFont typeface="Arial"/>
              <a:buChar char="•"/>
              <a:defRPr b="0" i="0" sz="1000" u="none" cap="none" strike="noStrike">
                <a:solidFill>
                  <a:schemeClr val="dk1"/>
                </a:solidFill>
                <a:latin typeface="Source Sans Pro"/>
                <a:ea typeface="Source Sans Pro"/>
                <a:cs typeface="Source Sans Pro"/>
                <a:sym typeface="Source Sans Pro"/>
              </a:defRPr>
            </a:lvl8pPr>
            <a:lvl9pPr indent="-292100" lvl="8" marL="4114800" marR="0" rtl="0" algn="l">
              <a:lnSpc>
                <a:spcPct val="90000"/>
              </a:lnSpc>
              <a:spcBef>
                <a:spcPts val="1600"/>
              </a:spcBef>
              <a:spcAft>
                <a:spcPts val="1600"/>
              </a:spcAft>
              <a:buClr>
                <a:schemeClr val="dk1"/>
              </a:buClr>
              <a:buSzPts val="1000"/>
              <a:buFont typeface="Arial"/>
              <a:buChar char="•"/>
              <a:defRPr b="0" i="0" sz="1000" u="none" cap="none" strike="noStrike">
                <a:solidFill>
                  <a:schemeClr val="dk1"/>
                </a:solidFill>
                <a:latin typeface="Source Sans Pro"/>
                <a:ea typeface="Source Sans Pro"/>
                <a:cs typeface="Source Sans Pro"/>
                <a:sym typeface="Source Sans Pro"/>
              </a:defRPr>
            </a:lvl9pPr>
          </a:lstStyle>
          <a:p/>
        </p:txBody>
      </p:sp>
      <p:sp>
        <p:nvSpPr>
          <p:cNvPr id="85" name="Google Shape;85;p13"/>
          <p:cNvSpPr txBox="1"/>
          <p:nvPr>
            <p:ph idx="11" type="ftr"/>
          </p:nvPr>
        </p:nvSpPr>
        <p:spPr>
          <a:xfrm>
            <a:off x="2917131" y="4976301"/>
            <a:ext cx="3086100" cy="1554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1400"/>
              <a:buNone/>
              <a:defRPr sz="700">
                <a:solidFill>
                  <a:schemeClr val="lt1"/>
                </a:solidFill>
                <a:latin typeface="Source Sans Pro"/>
                <a:ea typeface="Source Sans Pro"/>
                <a:cs typeface="Source Sans Pro"/>
                <a:sym typeface="Source Sans Pro"/>
              </a:defRPr>
            </a:lvl1pPr>
            <a:lvl2pPr indent="0" lvl="1" marL="342900" marR="0" rtl="0" algn="l">
              <a:spcBef>
                <a:spcPts val="0"/>
              </a:spcBef>
              <a:spcAft>
                <a:spcPts val="0"/>
              </a:spcAft>
              <a:buSzPts val="14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4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4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4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4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4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4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4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86" name="Google Shape;86;p13"/>
          <p:cNvSpPr txBox="1"/>
          <p:nvPr>
            <p:ph idx="12" type="sldNum"/>
          </p:nvPr>
        </p:nvSpPr>
        <p:spPr>
          <a:xfrm>
            <a:off x="6457950" y="4976301"/>
            <a:ext cx="2057400" cy="155400"/>
          </a:xfrm>
          <a:prstGeom prst="rect">
            <a:avLst/>
          </a:prstGeom>
          <a:noFill/>
          <a:ln>
            <a:noFill/>
          </a:ln>
        </p:spPr>
        <p:txBody>
          <a:bodyPr anchorCtr="0" anchor="b" bIns="34275" lIns="68575" spcFirstLastPara="1" rIns="68575" wrap="square" tIns="34275">
            <a:noAutofit/>
          </a:bodyPr>
          <a:lstStyle>
            <a:lvl1pPr indent="0" lvl="0" marL="0" marR="0" rtl="0" algn="r">
              <a:spcBef>
                <a:spcPts val="0"/>
              </a:spcBef>
              <a:buNone/>
              <a:defRPr sz="700">
                <a:solidFill>
                  <a:schemeClr val="lt1"/>
                </a:solidFill>
                <a:latin typeface="Source Sans Pro"/>
                <a:ea typeface="Source Sans Pro"/>
                <a:cs typeface="Source Sans Pro"/>
                <a:sym typeface="Source Sans Pro"/>
              </a:defRPr>
            </a:lvl1pPr>
            <a:lvl2pPr indent="0" lvl="1" marL="0" marR="0" rtl="0" algn="r">
              <a:spcBef>
                <a:spcPts val="0"/>
              </a:spcBef>
              <a:buNone/>
              <a:defRPr sz="700">
                <a:solidFill>
                  <a:schemeClr val="lt1"/>
                </a:solidFill>
                <a:latin typeface="Source Sans Pro"/>
                <a:ea typeface="Source Sans Pro"/>
                <a:cs typeface="Source Sans Pro"/>
                <a:sym typeface="Source Sans Pro"/>
              </a:defRPr>
            </a:lvl2pPr>
            <a:lvl3pPr indent="0" lvl="2" marL="0" marR="0" rtl="0" algn="r">
              <a:spcBef>
                <a:spcPts val="0"/>
              </a:spcBef>
              <a:buNone/>
              <a:defRPr sz="700">
                <a:solidFill>
                  <a:schemeClr val="lt1"/>
                </a:solidFill>
                <a:latin typeface="Source Sans Pro"/>
                <a:ea typeface="Source Sans Pro"/>
                <a:cs typeface="Source Sans Pro"/>
                <a:sym typeface="Source Sans Pro"/>
              </a:defRPr>
            </a:lvl3pPr>
            <a:lvl4pPr indent="0" lvl="3" marL="0" marR="0" rtl="0" algn="r">
              <a:spcBef>
                <a:spcPts val="0"/>
              </a:spcBef>
              <a:buNone/>
              <a:defRPr sz="700">
                <a:solidFill>
                  <a:schemeClr val="lt1"/>
                </a:solidFill>
                <a:latin typeface="Source Sans Pro"/>
                <a:ea typeface="Source Sans Pro"/>
                <a:cs typeface="Source Sans Pro"/>
                <a:sym typeface="Source Sans Pro"/>
              </a:defRPr>
            </a:lvl4pPr>
            <a:lvl5pPr indent="0" lvl="4" marL="0" marR="0" rtl="0" algn="r">
              <a:spcBef>
                <a:spcPts val="0"/>
              </a:spcBef>
              <a:buNone/>
              <a:defRPr sz="700">
                <a:solidFill>
                  <a:schemeClr val="lt1"/>
                </a:solidFill>
                <a:latin typeface="Source Sans Pro"/>
                <a:ea typeface="Source Sans Pro"/>
                <a:cs typeface="Source Sans Pro"/>
                <a:sym typeface="Source Sans Pro"/>
              </a:defRPr>
            </a:lvl5pPr>
            <a:lvl6pPr indent="0" lvl="5" marL="0" marR="0" rtl="0" algn="r">
              <a:spcBef>
                <a:spcPts val="0"/>
              </a:spcBef>
              <a:buNone/>
              <a:defRPr sz="700">
                <a:solidFill>
                  <a:schemeClr val="lt1"/>
                </a:solidFill>
                <a:latin typeface="Source Sans Pro"/>
                <a:ea typeface="Source Sans Pro"/>
                <a:cs typeface="Source Sans Pro"/>
                <a:sym typeface="Source Sans Pro"/>
              </a:defRPr>
            </a:lvl6pPr>
            <a:lvl7pPr indent="0" lvl="6" marL="0" marR="0" rtl="0" algn="r">
              <a:spcBef>
                <a:spcPts val="0"/>
              </a:spcBef>
              <a:buNone/>
              <a:defRPr sz="700">
                <a:solidFill>
                  <a:schemeClr val="lt1"/>
                </a:solidFill>
                <a:latin typeface="Source Sans Pro"/>
                <a:ea typeface="Source Sans Pro"/>
                <a:cs typeface="Source Sans Pro"/>
                <a:sym typeface="Source Sans Pro"/>
              </a:defRPr>
            </a:lvl7pPr>
            <a:lvl8pPr indent="0" lvl="7" marL="0" marR="0" rtl="0" algn="r">
              <a:spcBef>
                <a:spcPts val="0"/>
              </a:spcBef>
              <a:buNone/>
              <a:defRPr sz="700">
                <a:solidFill>
                  <a:schemeClr val="lt1"/>
                </a:solidFill>
                <a:latin typeface="Source Sans Pro"/>
                <a:ea typeface="Source Sans Pro"/>
                <a:cs typeface="Source Sans Pro"/>
                <a:sym typeface="Source Sans Pro"/>
              </a:defRPr>
            </a:lvl8pPr>
            <a:lvl9pPr indent="0" lvl="8" marL="0" marR="0" rtl="0" algn="r">
              <a:spcBef>
                <a:spcPts val="0"/>
              </a:spcBef>
              <a:buNone/>
              <a:defRPr sz="700">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3"/>
          <p:cNvSpPr txBox="1"/>
          <p:nvPr/>
        </p:nvSpPr>
        <p:spPr>
          <a:xfrm>
            <a:off x="628650" y="4980552"/>
            <a:ext cx="2057400" cy="1554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lang="en" sz="700">
                <a:solidFill>
                  <a:schemeClr val="lt1"/>
                </a:solidFill>
                <a:latin typeface="Source Sans Pro"/>
                <a:ea typeface="Source Sans Pro"/>
                <a:cs typeface="Source Sans Pro"/>
                <a:sym typeface="Source Sans Pro"/>
              </a:rPr>
              <a:t>2020-12-02</a:t>
            </a:r>
            <a:endParaRPr sz="700">
              <a:solidFill>
                <a:schemeClr val="lt1"/>
              </a:solidFill>
              <a:latin typeface="Source Sans Pro"/>
              <a:ea typeface="Source Sans Pro"/>
              <a:cs typeface="Source Sans Pro"/>
              <a:sym typeface="Source Sans Pro"/>
            </a:endParaRPr>
          </a:p>
        </p:txBody>
      </p:sp>
      <p:sp>
        <p:nvSpPr>
          <p:cNvPr id="88" name="Google Shape;88;p13"/>
          <p:cNvSpPr/>
          <p:nvPr/>
        </p:nvSpPr>
        <p:spPr>
          <a:xfrm>
            <a:off x="8020551" y="37793"/>
            <a:ext cx="989700" cy="372600"/>
          </a:xfrm>
          <a:prstGeom prst="rect">
            <a:avLst/>
          </a:prstGeom>
          <a:solidFill>
            <a:srgbClr val="7F7F7F"/>
          </a:solidFill>
          <a:ln cap="flat" cmpd="sng" w="12700">
            <a:solidFill>
              <a:srgbClr val="7F7F7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Source Sans Pro"/>
              <a:ea typeface="Source Sans Pro"/>
              <a:cs typeface="Source Sans Pro"/>
              <a:sym typeface="Source Sans Pro"/>
            </a:endParaRPr>
          </a:p>
        </p:txBody>
      </p:sp>
      <p:pic>
        <p:nvPicPr>
          <p:cNvPr id="89" name="Google Shape;89;p13"/>
          <p:cNvPicPr preferRelativeResize="0"/>
          <p:nvPr/>
        </p:nvPicPr>
        <p:blipFill rotWithShape="1">
          <a:blip r:embed="rId2">
            <a:alphaModFix/>
          </a:blip>
          <a:srcRect b="0" l="0" r="0" t="0"/>
          <a:stretch/>
        </p:blipFill>
        <p:spPr>
          <a:xfrm>
            <a:off x="7551152" y="73877"/>
            <a:ext cx="1510800" cy="385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2" cy="5143499"/>
          </a:xfrm>
          <a:prstGeom prst="rect">
            <a:avLst/>
          </a:prstGeom>
          <a:noFill/>
          <a:ln>
            <a:noFill/>
          </a:ln>
        </p:spPr>
      </p:pic>
      <p:sp>
        <p:nvSpPr>
          <p:cNvPr id="92" name="Google Shape;92;p14"/>
          <p:cNvSpPr/>
          <p:nvPr/>
        </p:nvSpPr>
        <p:spPr>
          <a:xfrm>
            <a:off x="25400" y="4627799"/>
            <a:ext cx="9144000" cy="5157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93" name="Google Shape;93;p14"/>
          <p:cNvGrpSpPr/>
          <p:nvPr/>
        </p:nvGrpSpPr>
        <p:grpSpPr>
          <a:xfrm>
            <a:off x="7303684" y="183617"/>
            <a:ext cx="1651946" cy="546156"/>
            <a:chOff x="7303684" y="179706"/>
            <a:chExt cx="1651946" cy="546156"/>
          </a:xfrm>
        </p:grpSpPr>
        <p:grpSp>
          <p:nvGrpSpPr>
            <p:cNvPr id="94" name="Google Shape;94;p14"/>
            <p:cNvGrpSpPr/>
            <p:nvPr/>
          </p:nvGrpSpPr>
          <p:grpSpPr>
            <a:xfrm>
              <a:off x="7303684" y="179706"/>
              <a:ext cx="1651946" cy="546156"/>
              <a:chOff x="0" y="0"/>
              <a:chExt cx="1764900" cy="583500"/>
            </a:xfrm>
          </p:grpSpPr>
          <p:sp>
            <p:nvSpPr>
              <p:cNvPr id="95" name="Google Shape;95;p14"/>
              <p:cNvSpPr/>
              <p:nvPr/>
            </p:nvSpPr>
            <p:spPr>
              <a:xfrm>
                <a:off x="0" y="0"/>
                <a:ext cx="1764900" cy="5835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Google Shape;424;p69" id="96" name="Google Shape;96;p14"/>
              <p:cNvPicPr preferRelativeResize="0"/>
              <p:nvPr/>
            </p:nvPicPr>
            <p:blipFill rotWithShape="1">
              <a:blip r:embed="rId3">
                <a:alphaModFix/>
              </a:blip>
              <a:srcRect b="0" l="0" r="0" t="0"/>
              <a:stretch/>
            </p:blipFill>
            <p:spPr>
              <a:xfrm>
                <a:off x="119111" y="138428"/>
                <a:ext cx="1037779" cy="316611"/>
              </a:xfrm>
              <a:prstGeom prst="rect">
                <a:avLst/>
              </a:prstGeom>
              <a:noFill/>
              <a:ln>
                <a:noFill/>
              </a:ln>
            </p:spPr>
          </p:pic>
        </p:grpSp>
        <p:pic>
          <p:nvPicPr>
            <p:cNvPr id="97" name="Google Shape;97;p14"/>
            <p:cNvPicPr preferRelativeResize="0"/>
            <p:nvPr/>
          </p:nvPicPr>
          <p:blipFill rotWithShape="1">
            <a:blip r:embed="rId4">
              <a:alphaModFix/>
            </a:blip>
            <a:srcRect b="0" l="0" r="0" t="0"/>
            <a:stretch/>
          </p:blipFill>
          <p:spPr>
            <a:xfrm>
              <a:off x="8481873" y="295029"/>
              <a:ext cx="381364" cy="315580"/>
            </a:xfrm>
            <a:prstGeom prst="rect">
              <a:avLst/>
            </a:prstGeom>
            <a:noFill/>
            <a:ln>
              <a:noFill/>
            </a:ln>
          </p:spPr>
        </p:pic>
      </p:grpSp>
      <p:grpSp>
        <p:nvGrpSpPr>
          <p:cNvPr id="98" name="Google Shape;98;p14"/>
          <p:cNvGrpSpPr/>
          <p:nvPr/>
        </p:nvGrpSpPr>
        <p:grpSpPr>
          <a:xfrm>
            <a:off x="2590767" y="4710045"/>
            <a:ext cx="3206618" cy="351300"/>
            <a:chOff x="2590767" y="4710045"/>
            <a:chExt cx="3206618" cy="351300"/>
          </a:xfrm>
        </p:grpSpPr>
        <p:grpSp>
          <p:nvGrpSpPr>
            <p:cNvPr id="99" name="Google Shape;99;p14"/>
            <p:cNvGrpSpPr/>
            <p:nvPr/>
          </p:nvGrpSpPr>
          <p:grpSpPr>
            <a:xfrm>
              <a:off x="2590767" y="4710045"/>
              <a:ext cx="3206618" cy="351300"/>
              <a:chOff x="2801603" y="4710045"/>
              <a:chExt cx="3206618" cy="351300"/>
            </a:xfrm>
          </p:grpSpPr>
          <p:pic>
            <p:nvPicPr>
              <p:cNvPr descr="Google Shape;70;p16" id="100" name="Google Shape;100;p14"/>
              <p:cNvPicPr preferRelativeResize="0"/>
              <p:nvPr/>
            </p:nvPicPr>
            <p:blipFill rotWithShape="1">
              <a:blip r:embed="rId5">
                <a:alphaModFix/>
              </a:blip>
              <a:srcRect b="0" l="0" r="0" t="0"/>
              <a:stretch/>
            </p:blipFill>
            <p:spPr>
              <a:xfrm>
                <a:off x="2801603" y="4765769"/>
                <a:ext cx="930826" cy="239760"/>
              </a:xfrm>
              <a:prstGeom prst="rect">
                <a:avLst/>
              </a:prstGeom>
              <a:noFill/>
              <a:ln>
                <a:noFill/>
              </a:ln>
            </p:spPr>
          </p:pic>
          <p:cxnSp>
            <p:nvCxnSpPr>
              <p:cNvPr id="101" name="Google Shape;101;p14"/>
              <p:cNvCxnSpPr/>
              <p:nvPr/>
            </p:nvCxnSpPr>
            <p:spPr>
              <a:xfrm>
                <a:off x="3897075" y="4710045"/>
                <a:ext cx="0" cy="351300"/>
              </a:xfrm>
              <a:prstGeom prst="straightConnector1">
                <a:avLst/>
              </a:prstGeom>
              <a:noFill/>
              <a:ln cap="flat" cmpd="sng" w="9525">
                <a:solidFill>
                  <a:srgbClr val="7F7F7F"/>
                </a:solidFill>
                <a:prstDash val="solid"/>
                <a:miter lim="800000"/>
                <a:headEnd len="sm" w="sm" type="none"/>
                <a:tailEnd len="sm" w="sm" type="none"/>
              </a:ln>
            </p:spPr>
          </p:cxnSp>
          <p:grpSp>
            <p:nvGrpSpPr>
              <p:cNvPr id="102" name="Google Shape;102;p14"/>
              <p:cNvGrpSpPr/>
              <p:nvPr/>
            </p:nvGrpSpPr>
            <p:grpSpPr>
              <a:xfrm>
                <a:off x="4049022" y="4770833"/>
                <a:ext cx="1959199" cy="229630"/>
                <a:chOff x="-1" y="0"/>
                <a:chExt cx="2612265" cy="306173"/>
              </a:xfrm>
            </p:grpSpPr>
            <p:pic>
              <p:nvPicPr>
                <p:cNvPr descr="Picture 20" id="103" name="Google Shape;103;p14"/>
                <p:cNvPicPr preferRelativeResize="0"/>
                <p:nvPr/>
              </p:nvPicPr>
              <p:blipFill rotWithShape="1">
                <a:blip r:embed="rId6">
                  <a:alphaModFix/>
                </a:blip>
                <a:srcRect b="0" l="0" r="0" t="0"/>
                <a:stretch/>
              </p:blipFill>
              <p:spPr>
                <a:xfrm>
                  <a:off x="-1" y="0"/>
                  <a:ext cx="314024" cy="306173"/>
                </a:xfrm>
                <a:prstGeom prst="rect">
                  <a:avLst/>
                </a:prstGeom>
                <a:noFill/>
                <a:ln>
                  <a:noFill/>
                </a:ln>
              </p:spPr>
            </p:pic>
            <p:pic>
              <p:nvPicPr>
                <p:cNvPr descr="Picture 21" id="104" name="Google Shape;104;p14"/>
                <p:cNvPicPr preferRelativeResize="0"/>
                <p:nvPr/>
              </p:nvPicPr>
              <p:blipFill rotWithShape="1">
                <a:blip r:embed="rId7">
                  <a:alphaModFix/>
                </a:blip>
                <a:srcRect b="0" l="0" r="0" t="0"/>
                <a:stretch/>
              </p:blipFill>
              <p:spPr>
                <a:xfrm>
                  <a:off x="483484" y="30995"/>
                  <a:ext cx="761047" cy="251587"/>
                </a:xfrm>
                <a:prstGeom prst="rect">
                  <a:avLst/>
                </a:prstGeom>
                <a:noFill/>
                <a:ln>
                  <a:noFill/>
                </a:ln>
              </p:spPr>
            </p:pic>
            <p:pic>
              <p:nvPicPr>
                <p:cNvPr descr="Picture 23" id="105" name="Google Shape;105;p14"/>
                <p:cNvPicPr preferRelativeResize="0"/>
                <p:nvPr/>
              </p:nvPicPr>
              <p:blipFill rotWithShape="1">
                <a:blip r:embed="rId8">
                  <a:alphaModFix/>
                </a:blip>
                <a:srcRect b="0" l="0" r="0" t="0"/>
                <a:stretch/>
              </p:blipFill>
              <p:spPr>
                <a:xfrm>
                  <a:off x="2108667" y="26463"/>
                  <a:ext cx="503597" cy="247531"/>
                </a:xfrm>
                <a:prstGeom prst="rect">
                  <a:avLst/>
                </a:prstGeom>
                <a:noFill/>
                <a:ln>
                  <a:noFill/>
                </a:ln>
              </p:spPr>
            </p:pic>
          </p:grpSp>
        </p:grpSp>
        <p:pic>
          <p:nvPicPr>
            <p:cNvPr id="106" name="Google Shape;106;p14"/>
            <p:cNvPicPr preferRelativeResize="0"/>
            <p:nvPr/>
          </p:nvPicPr>
          <p:blipFill rotWithShape="1">
            <a:blip r:embed="rId9">
              <a:alphaModFix/>
            </a:blip>
            <a:srcRect b="0" l="0" r="0" t="0"/>
            <a:stretch/>
          </p:blipFill>
          <p:spPr>
            <a:xfrm>
              <a:off x="4762511" y="4777757"/>
              <a:ext cx="614508" cy="229632"/>
            </a:xfrm>
            <a:prstGeom prst="rect">
              <a:avLst/>
            </a:prstGeom>
            <a:noFill/>
            <a:ln>
              <a:noFill/>
            </a:ln>
          </p:spPr>
        </p:pic>
      </p:grpSp>
      <p:pic>
        <p:nvPicPr>
          <p:cNvPr id="107" name="Google Shape;107;p14"/>
          <p:cNvPicPr preferRelativeResize="0"/>
          <p:nvPr/>
        </p:nvPicPr>
        <p:blipFill rotWithShape="1">
          <a:blip r:embed="rId10">
            <a:alphaModFix/>
          </a:blip>
          <a:srcRect b="0" l="0" r="0" t="0"/>
          <a:stretch/>
        </p:blipFill>
        <p:spPr>
          <a:xfrm>
            <a:off x="5988631" y="4744453"/>
            <a:ext cx="537332" cy="25127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108" name="Shape 10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3" name="Shape 113"/>
        <p:cNvGrpSpPr/>
        <p:nvPr/>
      </p:nvGrpSpPr>
      <p:grpSpPr>
        <a:xfrm>
          <a:off x="0" y="0"/>
          <a:ext cx="0" cy="0"/>
          <a:chOff x="0" y="0"/>
          <a:chExt cx="0" cy="0"/>
        </a:xfrm>
      </p:grpSpPr>
      <p:sp>
        <p:nvSpPr>
          <p:cNvPr id="114" name="Google Shape;114;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5" name="Google Shape;115;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6" name="Google Shape;11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9" name="Google Shape;11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 name="Google Shape;12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7" name="Google Shape;127;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8" name="Google Shape;12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5" name="Google Shape;13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6" name="Shape 136"/>
        <p:cNvGrpSpPr/>
        <p:nvPr/>
      </p:nvGrpSpPr>
      <p:grpSpPr>
        <a:xfrm>
          <a:off x="0" y="0"/>
          <a:ext cx="0" cy="0"/>
          <a:chOff x="0" y="0"/>
          <a:chExt cx="0" cy="0"/>
        </a:xfrm>
      </p:grpSpPr>
      <p:sp>
        <p:nvSpPr>
          <p:cNvPr id="137" name="Google Shape;137;p2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8" name="Google Shape;13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2" name="Google Shape;142;p2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3" name="Google Shape;143;p2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4" name="Google Shape;14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5" name="Shape 145"/>
        <p:cNvGrpSpPr/>
        <p:nvPr/>
      </p:nvGrpSpPr>
      <p:grpSpPr>
        <a:xfrm>
          <a:off x="0" y="0"/>
          <a:ext cx="0" cy="0"/>
          <a:chOff x="0" y="0"/>
          <a:chExt cx="0" cy="0"/>
        </a:xfrm>
      </p:grpSpPr>
      <p:sp>
        <p:nvSpPr>
          <p:cNvPr id="146" name="Google Shape;146;p2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47" name="Google Shape;14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 name="Shape 148"/>
        <p:cNvGrpSpPr/>
        <p:nvPr/>
      </p:nvGrpSpPr>
      <p:grpSpPr>
        <a:xfrm>
          <a:off x="0" y="0"/>
          <a:ext cx="0" cy="0"/>
          <a:chOff x="0" y="0"/>
          <a:chExt cx="0" cy="0"/>
        </a:xfrm>
      </p:grpSpPr>
      <p:sp>
        <p:nvSpPr>
          <p:cNvPr id="149" name="Google Shape;149;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0" name="Google Shape;150;p2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51" name="Google Shape;15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2" name="Shape 152"/>
        <p:cNvGrpSpPr/>
        <p:nvPr/>
      </p:nvGrpSpPr>
      <p:grpSpPr>
        <a:xfrm>
          <a:off x="0" y="0"/>
          <a:ext cx="0" cy="0"/>
          <a:chOff x="0" y="0"/>
          <a:chExt cx="0" cy="0"/>
        </a:xfrm>
      </p:grpSpPr>
      <p:sp>
        <p:nvSpPr>
          <p:cNvPr id="153" name="Google Shape;15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154" name="Shape 154"/>
        <p:cNvGrpSpPr/>
        <p:nvPr/>
      </p:nvGrpSpPr>
      <p:grpSpPr>
        <a:xfrm>
          <a:off x="0" y="0"/>
          <a:ext cx="0" cy="0"/>
          <a:chOff x="0" y="0"/>
          <a:chExt cx="0" cy="0"/>
        </a:xfrm>
      </p:grpSpPr>
      <p:pic>
        <p:nvPicPr>
          <p:cNvPr id="155" name="Google Shape;155;p28"/>
          <p:cNvPicPr preferRelativeResize="0"/>
          <p:nvPr/>
        </p:nvPicPr>
        <p:blipFill rotWithShape="1">
          <a:blip r:embed="rId2">
            <a:alphaModFix/>
          </a:blip>
          <a:srcRect b="0" l="0" r="0" t="0"/>
          <a:stretch/>
        </p:blipFill>
        <p:spPr>
          <a:xfrm>
            <a:off x="0" y="0"/>
            <a:ext cx="9144002" cy="5143499"/>
          </a:xfrm>
          <a:prstGeom prst="rect">
            <a:avLst/>
          </a:prstGeom>
          <a:noFill/>
          <a:ln>
            <a:noFill/>
          </a:ln>
        </p:spPr>
      </p:pic>
      <p:sp>
        <p:nvSpPr>
          <p:cNvPr id="156" name="Google Shape;156;p28"/>
          <p:cNvSpPr/>
          <p:nvPr/>
        </p:nvSpPr>
        <p:spPr>
          <a:xfrm>
            <a:off x="25400" y="4627799"/>
            <a:ext cx="9144000" cy="5157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157" name="Google Shape;157;p28"/>
          <p:cNvGrpSpPr/>
          <p:nvPr/>
        </p:nvGrpSpPr>
        <p:grpSpPr>
          <a:xfrm>
            <a:off x="7303684" y="183617"/>
            <a:ext cx="1651946" cy="546156"/>
            <a:chOff x="7303684" y="179706"/>
            <a:chExt cx="1651946" cy="546156"/>
          </a:xfrm>
        </p:grpSpPr>
        <p:grpSp>
          <p:nvGrpSpPr>
            <p:cNvPr id="158" name="Google Shape;158;p28"/>
            <p:cNvGrpSpPr/>
            <p:nvPr/>
          </p:nvGrpSpPr>
          <p:grpSpPr>
            <a:xfrm>
              <a:off x="7303684" y="179706"/>
              <a:ext cx="1651946" cy="546156"/>
              <a:chOff x="0" y="0"/>
              <a:chExt cx="1764900" cy="583500"/>
            </a:xfrm>
          </p:grpSpPr>
          <p:sp>
            <p:nvSpPr>
              <p:cNvPr id="159" name="Google Shape;159;p28"/>
              <p:cNvSpPr/>
              <p:nvPr/>
            </p:nvSpPr>
            <p:spPr>
              <a:xfrm>
                <a:off x="0" y="0"/>
                <a:ext cx="1764900" cy="5835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Google Shape;424;p69" id="160" name="Google Shape;160;p28"/>
              <p:cNvPicPr preferRelativeResize="0"/>
              <p:nvPr/>
            </p:nvPicPr>
            <p:blipFill rotWithShape="1">
              <a:blip r:embed="rId3">
                <a:alphaModFix/>
              </a:blip>
              <a:srcRect b="0" l="0" r="0" t="0"/>
              <a:stretch/>
            </p:blipFill>
            <p:spPr>
              <a:xfrm>
                <a:off x="119111" y="138428"/>
                <a:ext cx="1037779" cy="316611"/>
              </a:xfrm>
              <a:prstGeom prst="rect">
                <a:avLst/>
              </a:prstGeom>
              <a:noFill/>
              <a:ln>
                <a:noFill/>
              </a:ln>
            </p:spPr>
          </p:pic>
        </p:grpSp>
        <p:pic>
          <p:nvPicPr>
            <p:cNvPr id="161" name="Google Shape;161;p28"/>
            <p:cNvPicPr preferRelativeResize="0"/>
            <p:nvPr/>
          </p:nvPicPr>
          <p:blipFill rotWithShape="1">
            <a:blip r:embed="rId4">
              <a:alphaModFix/>
            </a:blip>
            <a:srcRect b="0" l="0" r="0" t="0"/>
            <a:stretch/>
          </p:blipFill>
          <p:spPr>
            <a:xfrm>
              <a:off x="8481873" y="295029"/>
              <a:ext cx="381364" cy="315580"/>
            </a:xfrm>
            <a:prstGeom prst="rect">
              <a:avLst/>
            </a:prstGeom>
            <a:noFill/>
            <a:ln>
              <a:noFill/>
            </a:ln>
          </p:spPr>
        </p:pic>
      </p:grpSp>
      <p:grpSp>
        <p:nvGrpSpPr>
          <p:cNvPr id="162" name="Google Shape;162;p28"/>
          <p:cNvGrpSpPr/>
          <p:nvPr/>
        </p:nvGrpSpPr>
        <p:grpSpPr>
          <a:xfrm>
            <a:off x="2590767" y="4710045"/>
            <a:ext cx="3206618" cy="351300"/>
            <a:chOff x="2590767" y="4710045"/>
            <a:chExt cx="3206618" cy="351300"/>
          </a:xfrm>
        </p:grpSpPr>
        <p:grpSp>
          <p:nvGrpSpPr>
            <p:cNvPr id="163" name="Google Shape;163;p28"/>
            <p:cNvGrpSpPr/>
            <p:nvPr/>
          </p:nvGrpSpPr>
          <p:grpSpPr>
            <a:xfrm>
              <a:off x="2590767" y="4710045"/>
              <a:ext cx="3206618" cy="351300"/>
              <a:chOff x="2801603" y="4710045"/>
              <a:chExt cx="3206618" cy="351300"/>
            </a:xfrm>
          </p:grpSpPr>
          <p:pic>
            <p:nvPicPr>
              <p:cNvPr descr="Google Shape;70;p16" id="164" name="Google Shape;164;p28"/>
              <p:cNvPicPr preferRelativeResize="0"/>
              <p:nvPr/>
            </p:nvPicPr>
            <p:blipFill rotWithShape="1">
              <a:blip r:embed="rId5">
                <a:alphaModFix/>
              </a:blip>
              <a:srcRect b="0" l="0" r="0" t="0"/>
              <a:stretch/>
            </p:blipFill>
            <p:spPr>
              <a:xfrm>
                <a:off x="2801603" y="4765769"/>
                <a:ext cx="930826" cy="239760"/>
              </a:xfrm>
              <a:prstGeom prst="rect">
                <a:avLst/>
              </a:prstGeom>
              <a:noFill/>
              <a:ln>
                <a:noFill/>
              </a:ln>
            </p:spPr>
          </p:pic>
          <p:cxnSp>
            <p:nvCxnSpPr>
              <p:cNvPr id="165" name="Google Shape;165;p28"/>
              <p:cNvCxnSpPr/>
              <p:nvPr/>
            </p:nvCxnSpPr>
            <p:spPr>
              <a:xfrm>
                <a:off x="3897075" y="4710045"/>
                <a:ext cx="0" cy="351300"/>
              </a:xfrm>
              <a:prstGeom prst="straightConnector1">
                <a:avLst/>
              </a:prstGeom>
              <a:noFill/>
              <a:ln cap="flat" cmpd="sng" w="9525">
                <a:solidFill>
                  <a:srgbClr val="7F7F7F"/>
                </a:solidFill>
                <a:prstDash val="solid"/>
                <a:miter lim="800000"/>
                <a:headEnd len="sm" w="sm" type="none"/>
                <a:tailEnd len="sm" w="sm" type="none"/>
              </a:ln>
            </p:spPr>
          </p:cxnSp>
          <p:grpSp>
            <p:nvGrpSpPr>
              <p:cNvPr id="166" name="Google Shape;166;p28"/>
              <p:cNvGrpSpPr/>
              <p:nvPr/>
            </p:nvGrpSpPr>
            <p:grpSpPr>
              <a:xfrm>
                <a:off x="4049022" y="4770833"/>
                <a:ext cx="1959199" cy="229630"/>
                <a:chOff x="-1" y="0"/>
                <a:chExt cx="2612265" cy="306173"/>
              </a:xfrm>
            </p:grpSpPr>
            <p:pic>
              <p:nvPicPr>
                <p:cNvPr descr="Picture 20" id="167" name="Google Shape;167;p28"/>
                <p:cNvPicPr preferRelativeResize="0"/>
                <p:nvPr/>
              </p:nvPicPr>
              <p:blipFill rotWithShape="1">
                <a:blip r:embed="rId6">
                  <a:alphaModFix/>
                </a:blip>
                <a:srcRect b="0" l="0" r="0" t="0"/>
                <a:stretch/>
              </p:blipFill>
              <p:spPr>
                <a:xfrm>
                  <a:off x="-1" y="0"/>
                  <a:ext cx="314024" cy="306173"/>
                </a:xfrm>
                <a:prstGeom prst="rect">
                  <a:avLst/>
                </a:prstGeom>
                <a:noFill/>
                <a:ln>
                  <a:noFill/>
                </a:ln>
              </p:spPr>
            </p:pic>
            <p:pic>
              <p:nvPicPr>
                <p:cNvPr descr="Picture 21" id="168" name="Google Shape;168;p28"/>
                <p:cNvPicPr preferRelativeResize="0"/>
                <p:nvPr/>
              </p:nvPicPr>
              <p:blipFill rotWithShape="1">
                <a:blip r:embed="rId7">
                  <a:alphaModFix/>
                </a:blip>
                <a:srcRect b="0" l="0" r="0" t="0"/>
                <a:stretch/>
              </p:blipFill>
              <p:spPr>
                <a:xfrm>
                  <a:off x="483484" y="30995"/>
                  <a:ext cx="761047" cy="251587"/>
                </a:xfrm>
                <a:prstGeom prst="rect">
                  <a:avLst/>
                </a:prstGeom>
                <a:noFill/>
                <a:ln>
                  <a:noFill/>
                </a:ln>
              </p:spPr>
            </p:pic>
            <p:pic>
              <p:nvPicPr>
                <p:cNvPr descr="Picture 23" id="169" name="Google Shape;169;p28"/>
                <p:cNvPicPr preferRelativeResize="0"/>
                <p:nvPr/>
              </p:nvPicPr>
              <p:blipFill rotWithShape="1">
                <a:blip r:embed="rId8">
                  <a:alphaModFix/>
                </a:blip>
                <a:srcRect b="0" l="0" r="0" t="0"/>
                <a:stretch/>
              </p:blipFill>
              <p:spPr>
                <a:xfrm>
                  <a:off x="2108667" y="26463"/>
                  <a:ext cx="503597" cy="247531"/>
                </a:xfrm>
                <a:prstGeom prst="rect">
                  <a:avLst/>
                </a:prstGeom>
                <a:noFill/>
                <a:ln>
                  <a:noFill/>
                </a:ln>
              </p:spPr>
            </p:pic>
          </p:grpSp>
        </p:grpSp>
        <p:pic>
          <p:nvPicPr>
            <p:cNvPr id="170" name="Google Shape;170;p28"/>
            <p:cNvPicPr preferRelativeResize="0"/>
            <p:nvPr/>
          </p:nvPicPr>
          <p:blipFill rotWithShape="1">
            <a:blip r:embed="rId9">
              <a:alphaModFix/>
            </a:blip>
            <a:srcRect b="0" l="0" r="0" t="0"/>
            <a:stretch/>
          </p:blipFill>
          <p:spPr>
            <a:xfrm>
              <a:off x="4762511" y="4777757"/>
              <a:ext cx="614508" cy="229632"/>
            </a:xfrm>
            <a:prstGeom prst="rect">
              <a:avLst/>
            </a:prstGeom>
            <a:noFill/>
            <a:ln>
              <a:noFill/>
            </a:ln>
          </p:spPr>
        </p:pic>
      </p:grpSp>
      <p:pic>
        <p:nvPicPr>
          <p:cNvPr id="171" name="Google Shape;171;p28"/>
          <p:cNvPicPr preferRelativeResize="0"/>
          <p:nvPr/>
        </p:nvPicPr>
        <p:blipFill rotWithShape="1">
          <a:blip r:embed="rId10">
            <a:alphaModFix/>
          </a:blip>
          <a:srcRect b="0" l="0" r="0" t="0"/>
          <a:stretch/>
        </p:blipFill>
        <p:spPr>
          <a:xfrm>
            <a:off x="5988631" y="4744453"/>
            <a:ext cx="537332" cy="25127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asic Content">
    <p:spTree>
      <p:nvGrpSpPr>
        <p:cNvPr id="172" name="Shape 172"/>
        <p:cNvGrpSpPr/>
        <p:nvPr/>
      </p:nvGrpSpPr>
      <p:grpSpPr>
        <a:xfrm>
          <a:off x="0" y="0"/>
          <a:ext cx="0" cy="0"/>
          <a:chOff x="0" y="0"/>
          <a:chExt cx="0" cy="0"/>
        </a:xfrm>
      </p:grpSpPr>
      <p:sp>
        <p:nvSpPr>
          <p:cNvPr id="173" name="Google Shape;173;p29"/>
          <p:cNvSpPr txBox="1"/>
          <p:nvPr>
            <p:ph type="title"/>
          </p:nvPr>
        </p:nvSpPr>
        <p:spPr>
          <a:xfrm>
            <a:off x="129397" y="57149"/>
            <a:ext cx="7442400" cy="627600"/>
          </a:xfrm>
          <a:prstGeom prst="rect">
            <a:avLst/>
          </a:prstGeom>
          <a:noFill/>
          <a:ln>
            <a:noFill/>
          </a:ln>
        </p:spPr>
        <p:txBody>
          <a:bodyPr anchorCtr="0" anchor="ctr" bIns="34275" lIns="68575" spcFirstLastPara="1" rIns="68575" wrap="square" tIns="34275">
            <a:noAutofit/>
          </a:bodyPr>
          <a:lstStyle>
            <a:lvl1pPr lvl="0" marR="0" rtl="0" algn="l">
              <a:lnSpc>
                <a:spcPct val="80000"/>
              </a:lnSpc>
              <a:spcBef>
                <a:spcPts val="0"/>
              </a:spcBef>
              <a:spcAft>
                <a:spcPts val="0"/>
              </a:spcAft>
              <a:buClr>
                <a:schemeClr val="lt1"/>
              </a:buClr>
              <a:buSzPts val="1400"/>
              <a:buFont typeface="Arial"/>
              <a:buNone/>
              <a:defRPr b="1" i="0" sz="27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29"/>
          <p:cNvSpPr txBox="1"/>
          <p:nvPr>
            <p:ph idx="1" type="body"/>
          </p:nvPr>
        </p:nvSpPr>
        <p:spPr>
          <a:xfrm>
            <a:off x="292219" y="868324"/>
            <a:ext cx="8545500" cy="3699300"/>
          </a:xfrm>
          <a:prstGeom prst="rect">
            <a:avLst/>
          </a:prstGeom>
          <a:noFill/>
          <a:ln>
            <a:noFill/>
          </a:ln>
        </p:spPr>
        <p:txBody>
          <a:bodyPr anchorCtr="0" anchor="t" bIns="34275" lIns="68575" spcFirstLastPara="1" rIns="68575" wrap="square" tIns="34275">
            <a:noAutofit/>
          </a:bodyPr>
          <a:lstStyle>
            <a:lvl1pPr indent="-331470" lvl="0" marL="457200" marR="0" rtl="0" algn="l">
              <a:lnSpc>
                <a:spcPct val="90000"/>
              </a:lnSpc>
              <a:spcBef>
                <a:spcPts val="800"/>
              </a:spcBef>
              <a:spcAft>
                <a:spcPts val="0"/>
              </a:spcAft>
              <a:buClr>
                <a:srgbClr val="267FB0"/>
              </a:buClr>
              <a:buSzPts val="1620"/>
              <a:buFont typeface="Noto Sans Symbols"/>
              <a:buChar char="▪"/>
              <a:defRPr b="0" i="0" sz="1800" u="none" cap="none" strike="noStrike">
                <a:solidFill>
                  <a:srgbClr val="595959"/>
                </a:solidFill>
                <a:latin typeface="Open Sans"/>
                <a:ea typeface="Open Sans"/>
                <a:cs typeface="Open Sans"/>
                <a:sym typeface="Open Sans"/>
              </a:defRPr>
            </a:lvl1pPr>
            <a:lvl2pPr indent="-304800" lvl="1" marL="914400" marR="0" rtl="0" algn="l">
              <a:lnSpc>
                <a:spcPct val="90000"/>
              </a:lnSpc>
              <a:spcBef>
                <a:spcPts val="400"/>
              </a:spcBef>
              <a:spcAft>
                <a:spcPts val="0"/>
              </a:spcAft>
              <a:buClr>
                <a:srgbClr val="267FB0"/>
              </a:buClr>
              <a:buSzPts val="1200"/>
              <a:buFont typeface="Arial"/>
              <a:buChar char="•"/>
              <a:defRPr b="0" i="0" sz="1500" u="none" cap="none" strike="noStrike">
                <a:solidFill>
                  <a:srgbClr val="595959"/>
                </a:solidFill>
                <a:latin typeface="Open Sans"/>
                <a:ea typeface="Open Sans"/>
                <a:cs typeface="Open Sans"/>
                <a:sym typeface="Open Sans"/>
              </a:defRPr>
            </a:lvl2pPr>
            <a:lvl3pPr indent="-297180" lvl="2" marL="1371600" marR="0" rtl="0" algn="l">
              <a:lnSpc>
                <a:spcPct val="90000"/>
              </a:lnSpc>
              <a:spcBef>
                <a:spcPts val="400"/>
              </a:spcBef>
              <a:spcAft>
                <a:spcPts val="0"/>
              </a:spcAft>
              <a:buClr>
                <a:srgbClr val="267FB0"/>
              </a:buClr>
              <a:buSzPts val="1080"/>
              <a:buFont typeface="Arial"/>
              <a:buChar char="•"/>
              <a:defRPr b="0" i="0" sz="1350" u="none" cap="none" strike="noStrike">
                <a:solidFill>
                  <a:srgbClr val="595959"/>
                </a:solidFill>
                <a:latin typeface="Open Sans"/>
                <a:ea typeface="Open Sans"/>
                <a:cs typeface="Open Sans"/>
                <a:sym typeface="Open Sans"/>
              </a:defRPr>
            </a:lvl3pPr>
            <a:lvl4pPr indent="-289560" lvl="3" marL="1828800" marR="0" rtl="0" algn="l">
              <a:lnSpc>
                <a:spcPct val="90000"/>
              </a:lnSpc>
              <a:spcBef>
                <a:spcPts val="400"/>
              </a:spcBef>
              <a:spcAft>
                <a:spcPts val="0"/>
              </a:spcAft>
              <a:buClr>
                <a:srgbClr val="267FB0"/>
              </a:buClr>
              <a:buSzPts val="960"/>
              <a:buFont typeface="Arial"/>
              <a:buChar char="•"/>
              <a:defRPr b="0" i="0" sz="1200" u="none" cap="none" strike="noStrike">
                <a:solidFill>
                  <a:srgbClr val="595959"/>
                </a:solidFill>
                <a:latin typeface="Open Sans"/>
                <a:ea typeface="Open Sans"/>
                <a:cs typeface="Open Sans"/>
                <a:sym typeface="Open Sans"/>
              </a:defRPr>
            </a:lvl4pPr>
            <a:lvl5pPr indent="-289560" lvl="4" marL="2286000" marR="0" rtl="0" algn="l">
              <a:lnSpc>
                <a:spcPct val="90000"/>
              </a:lnSpc>
              <a:spcBef>
                <a:spcPts val="400"/>
              </a:spcBef>
              <a:spcAft>
                <a:spcPts val="0"/>
              </a:spcAft>
              <a:buClr>
                <a:srgbClr val="267FB0"/>
              </a:buClr>
              <a:buSzPts val="960"/>
              <a:buFont typeface="Arial"/>
              <a:buChar char="•"/>
              <a:defRPr b="0" i="0" sz="1200" u="none" cap="none" strike="noStrike">
                <a:solidFill>
                  <a:srgbClr val="595959"/>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1_Title Only">
    <p:spTree>
      <p:nvGrpSpPr>
        <p:cNvPr id="175" name="Shape 17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Blue">
  <p:cSld name="1_Content and Blue">
    <p:spTree>
      <p:nvGrpSpPr>
        <p:cNvPr id="176" name="Shape 176"/>
        <p:cNvGrpSpPr/>
        <p:nvPr/>
      </p:nvGrpSpPr>
      <p:grpSpPr>
        <a:xfrm>
          <a:off x="0" y="0"/>
          <a:ext cx="0" cy="0"/>
          <a:chOff x="0" y="0"/>
          <a:chExt cx="0" cy="0"/>
        </a:xfrm>
      </p:grpSpPr>
      <p:pic>
        <p:nvPicPr>
          <p:cNvPr id="177" name="Google Shape;177;p31"/>
          <p:cNvPicPr preferRelativeResize="0"/>
          <p:nvPr/>
        </p:nvPicPr>
        <p:blipFill rotWithShape="1">
          <a:blip r:embed="rId2">
            <a:alphaModFix/>
          </a:blip>
          <a:srcRect b="0" l="0" r="0" t="-1688"/>
          <a:stretch/>
        </p:blipFill>
        <p:spPr>
          <a:xfrm flipH="1">
            <a:off x="0" y="-105133"/>
            <a:ext cx="9144000" cy="5248633"/>
          </a:xfrm>
          <a:prstGeom prst="rect">
            <a:avLst/>
          </a:prstGeom>
          <a:noFill/>
          <a:ln>
            <a:noFill/>
          </a:ln>
        </p:spPr>
      </p:pic>
      <p:sp>
        <p:nvSpPr>
          <p:cNvPr id="178" name="Google Shape;178;p31"/>
          <p:cNvSpPr/>
          <p:nvPr/>
        </p:nvSpPr>
        <p:spPr>
          <a:xfrm>
            <a:off x="0" y="0"/>
            <a:ext cx="9144000" cy="5143500"/>
          </a:xfrm>
          <a:prstGeom prst="rect">
            <a:avLst/>
          </a:prstGeom>
          <a:solidFill>
            <a:srgbClr val="267FB0">
              <a:alpha val="243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pic>
        <p:nvPicPr>
          <p:cNvPr id="179" name="Google Shape;179;p31"/>
          <p:cNvPicPr preferRelativeResize="0"/>
          <p:nvPr/>
        </p:nvPicPr>
        <p:blipFill rotWithShape="1">
          <a:blip r:embed="rId3">
            <a:alphaModFix/>
          </a:blip>
          <a:srcRect b="0" l="0" r="0" t="0"/>
          <a:stretch/>
        </p:blipFill>
        <p:spPr>
          <a:xfrm>
            <a:off x="7816850" y="156754"/>
            <a:ext cx="1159329" cy="2328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182" name="Shape 182"/>
        <p:cNvGrpSpPr/>
        <p:nvPr/>
      </p:nvGrpSpPr>
      <p:grpSpPr>
        <a:xfrm>
          <a:off x="0" y="0"/>
          <a:ext cx="0" cy="0"/>
          <a:chOff x="0" y="0"/>
          <a:chExt cx="0" cy="0"/>
        </a:xfrm>
      </p:grpSpPr>
      <p:pic>
        <p:nvPicPr>
          <p:cNvPr id="183" name="Google Shape;183;p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4" name="Google Shape;184;p33"/>
          <p:cNvSpPr/>
          <p:nvPr/>
        </p:nvSpPr>
        <p:spPr>
          <a:xfrm>
            <a:off x="-27065" y="4642789"/>
            <a:ext cx="9144000" cy="5157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185" name="Google Shape;185;p33"/>
          <p:cNvGrpSpPr/>
          <p:nvPr/>
        </p:nvGrpSpPr>
        <p:grpSpPr>
          <a:xfrm>
            <a:off x="7303684" y="183617"/>
            <a:ext cx="1651946" cy="546156"/>
            <a:chOff x="7303684" y="179706"/>
            <a:chExt cx="1651946" cy="546156"/>
          </a:xfrm>
        </p:grpSpPr>
        <p:grpSp>
          <p:nvGrpSpPr>
            <p:cNvPr id="186" name="Google Shape;186;p33"/>
            <p:cNvGrpSpPr/>
            <p:nvPr/>
          </p:nvGrpSpPr>
          <p:grpSpPr>
            <a:xfrm>
              <a:off x="7303684" y="179706"/>
              <a:ext cx="1651946" cy="546156"/>
              <a:chOff x="0" y="0"/>
              <a:chExt cx="1764900" cy="583500"/>
            </a:xfrm>
          </p:grpSpPr>
          <p:sp>
            <p:nvSpPr>
              <p:cNvPr id="187" name="Google Shape;187;p33"/>
              <p:cNvSpPr/>
              <p:nvPr/>
            </p:nvSpPr>
            <p:spPr>
              <a:xfrm>
                <a:off x="0" y="0"/>
                <a:ext cx="1764900" cy="583500"/>
              </a:xfrm>
              <a:prstGeom prst="roundRect">
                <a:avLst>
                  <a:gd fmla="val 50000" name="adj"/>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descr="Google Shape;424;p69" id="188" name="Google Shape;188;p33"/>
              <p:cNvPicPr preferRelativeResize="0"/>
              <p:nvPr/>
            </p:nvPicPr>
            <p:blipFill rotWithShape="1">
              <a:blip r:embed="rId3">
                <a:alphaModFix/>
              </a:blip>
              <a:srcRect b="0" l="0" r="0" t="0"/>
              <a:stretch/>
            </p:blipFill>
            <p:spPr>
              <a:xfrm>
                <a:off x="119111" y="138428"/>
                <a:ext cx="1037779" cy="316611"/>
              </a:xfrm>
              <a:prstGeom prst="rect">
                <a:avLst/>
              </a:prstGeom>
              <a:noFill/>
              <a:ln>
                <a:noFill/>
              </a:ln>
            </p:spPr>
          </p:pic>
        </p:grpSp>
        <p:pic>
          <p:nvPicPr>
            <p:cNvPr id="189" name="Google Shape;189;p33"/>
            <p:cNvPicPr preferRelativeResize="0"/>
            <p:nvPr/>
          </p:nvPicPr>
          <p:blipFill rotWithShape="1">
            <a:blip r:embed="rId4">
              <a:alphaModFix/>
            </a:blip>
            <a:srcRect b="0" l="0" r="0" t="0"/>
            <a:stretch/>
          </p:blipFill>
          <p:spPr>
            <a:xfrm>
              <a:off x="8481873" y="295029"/>
              <a:ext cx="381364" cy="315580"/>
            </a:xfrm>
            <a:prstGeom prst="rect">
              <a:avLst/>
            </a:prstGeom>
            <a:noFill/>
            <a:ln>
              <a:noFill/>
            </a:ln>
          </p:spPr>
        </p:pic>
      </p:grpSp>
      <p:pic>
        <p:nvPicPr>
          <p:cNvPr descr="Google Shape;70;p16" id="190" name="Google Shape;190;p33"/>
          <p:cNvPicPr preferRelativeResize="0"/>
          <p:nvPr/>
        </p:nvPicPr>
        <p:blipFill rotWithShape="1">
          <a:blip r:embed="rId5">
            <a:alphaModFix/>
          </a:blip>
          <a:srcRect b="0" l="0" r="0" t="0"/>
          <a:stretch/>
        </p:blipFill>
        <p:spPr>
          <a:xfrm>
            <a:off x="2590767" y="4765769"/>
            <a:ext cx="930826" cy="239760"/>
          </a:xfrm>
          <a:prstGeom prst="rect">
            <a:avLst/>
          </a:prstGeom>
          <a:noFill/>
          <a:ln>
            <a:noFill/>
          </a:ln>
        </p:spPr>
      </p:pic>
      <p:cxnSp>
        <p:nvCxnSpPr>
          <p:cNvPr id="191" name="Google Shape;191;p33"/>
          <p:cNvCxnSpPr/>
          <p:nvPr/>
        </p:nvCxnSpPr>
        <p:spPr>
          <a:xfrm>
            <a:off x="3686239" y="4710045"/>
            <a:ext cx="0" cy="351300"/>
          </a:xfrm>
          <a:prstGeom prst="straightConnector1">
            <a:avLst/>
          </a:prstGeom>
          <a:noFill/>
          <a:ln cap="flat" cmpd="sng" w="9525">
            <a:solidFill>
              <a:srgbClr val="7F7F7F"/>
            </a:solidFill>
            <a:prstDash val="solid"/>
            <a:miter lim="800000"/>
            <a:headEnd len="sm" w="sm" type="none"/>
            <a:tailEnd len="sm" w="sm" type="none"/>
          </a:ln>
        </p:spPr>
      </p:cxnSp>
      <p:grpSp>
        <p:nvGrpSpPr>
          <p:cNvPr id="192" name="Google Shape;192;p33"/>
          <p:cNvGrpSpPr/>
          <p:nvPr/>
        </p:nvGrpSpPr>
        <p:grpSpPr>
          <a:xfrm>
            <a:off x="4455630" y="4805670"/>
            <a:ext cx="1596585" cy="192089"/>
            <a:chOff x="483484" y="26463"/>
            <a:chExt cx="2128780" cy="256119"/>
          </a:xfrm>
        </p:grpSpPr>
        <p:pic>
          <p:nvPicPr>
            <p:cNvPr descr="Picture 21" id="193" name="Google Shape;193;p33"/>
            <p:cNvPicPr preferRelativeResize="0"/>
            <p:nvPr/>
          </p:nvPicPr>
          <p:blipFill rotWithShape="1">
            <a:blip r:embed="rId6">
              <a:alphaModFix/>
            </a:blip>
            <a:srcRect b="0" l="0" r="0" t="0"/>
            <a:stretch/>
          </p:blipFill>
          <p:spPr>
            <a:xfrm>
              <a:off x="483484" y="30995"/>
              <a:ext cx="761047" cy="251587"/>
            </a:xfrm>
            <a:prstGeom prst="rect">
              <a:avLst/>
            </a:prstGeom>
            <a:noFill/>
            <a:ln>
              <a:noFill/>
            </a:ln>
          </p:spPr>
        </p:pic>
        <p:pic>
          <p:nvPicPr>
            <p:cNvPr descr="Picture 23" id="194" name="Google Shape;194;p33"/>
            <p:cNvPicPr preferRelativeResize="0"/>
            <p:nvPr/>
          </p:nvPicPr>
          <p:blipFill rotWithShape="1">
            <a:blip r:embed="rId7">
              <a:alphaModFix/>
            </a:blip>
            <a:srcRect b="0" l="0" r="0" t="0"/>
            <a:stretch/>
          </p:blipFill>
          <p:spPr>
            <a:xfrm>
              <a:off x="2108667" y="26463"/>
              <a:ext cx="503597" cy="247531"/>
            </a:xfrm>
            <a:prstGeom prst="rect">
              <a:avLst/>
            </a:prstGeom>
            <a:noFill/>
            <a:ln>
              <a:noFill/>
            </a:ln>
          </p:spPr>
        </p:pic>
      </p:grpSp>
      <p:pic>
        <p:nvPicPr>
          <p:cNvPr id="195" name="Google Shape;195;p33"/>
          <p:cNvPicPr preferRelativeResize="0"/>
          <p:nvPr/>
        </p:nvPicPr>
        <p:blipFill rotWithShape="1">
          <a:blip r:embed="rId8">
            <a:alphaModFix/>
          </a:blip>
          <a:srcRect b="0" l="0" r="0" t="0"/>
          <a:stretch/>
        </p:blipFill>
        <p:spPr>
          <a:xfrm>
            <a:off x="5017341" y="4792747"/>
            <a:ext cx="614508" cy="229632"/>
          </a:xfrm>
          <a:prstGeom prst="rect">
            <a:avLst/>
          </a:prstGeom>
          <a:noFill/>
          <a:ln>
            <a:noFill/>
          </a:ln>
        </p:spPr>
      </p:pic>
      <p:pic>
        <p:nvPicPr>
          <p:cNvPr id="196" name="Google Shape;196;p33"/>
          <p:cNvPicPr preferRelativeResize="0"/>
          <p:nvPr/>
        </p:nvPicPr>
        <p:blipFill rotWithShape="1">
          <a:blip r:embed="rId9">
            <a:alphaModFix/>
          </a:blip>
          <a:srcRect b="0" l="0" r="0" t="0"/>
          <a:stretch/>
        </p:blipFill>
        <p:spPr>
          <a:xfrm>
            <a:off x="6243461" y="4759443"/>
            <a:ext cx="537332" cy="251270"/>
          </a:xfrm>
          <a:prstGeom prst="rect">
            <a:avLst/>
          </a:prstGeom>
          <a:noFill/>
          <a:ln>
            <a:noFill/>
          </a:ln>
        </p:spPr>
      </p:pic>
      <p:pic>
        <p:nvPicPr>
          <p:cNvPr descr="Text&#10;&#10;Description automatically generated with medium confidence" id="197" name="Google Shape;197;p33"/>
          <p:cNvPicPr preferRelativeResize="0"/>
          <p:nvPr/>
        </p:nvPicPr>
        <p:blipFill rotWithShape="1">
          <a:blip r:embed="rId10">
            <a:alphaModFix/>
          </a:blip>
          <a:srcRect b="0" l="0" r="0" t="0"/>
          <a:stretch/>
        </p:blipFill>
        <p:spPr>
          <a:xfrm>
            <a:off x="3824261" y="4765769"/>
            <a:ext cx="570787" cy="26239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asic Content">
    <p:spTree>
      <p:nvGrpSpPr>
        <p:cNvPr id="198" name="Shape 198"/>
        <p:cNvGrpSpPr/>
        <p:nvPr/>
      </p:nvGrpSpPr>
      <p:grpSpPr>
        <a:xfrm>
          <a:off x="0" y="0"/>
          <a:ext cx="0" cy="0"/>
          <a:chOff x="0" y="0"/>
          <a:chExt cx="0" cy="0"/>
        </a:xfrm>
      </p:grpSpPr>
      <p:sp>
        <p:nvSpPr>
          <p:cNvPr id="199" name="Google Shape;199;p34"/>
          <p:cNvSpPr txBox="1"/>
          <p:nvPr>
            <p:ph type="title"/>
          </p:nvPr>
        </p:nvSpPr>
        <p:spPr>
          <a:xfrm>
            <a:off x="129397" y="57149"/>
            <a:ext cx="7442400" cy="627600"/>
          </a:xfrm>
          <a:prstGeom prst="rect">
            <a:avLst/>
          </a:prstGeom>
          <a:noFill/>
          <a:ln>
            <a:noFill/>
          </a:ln>
        </p:spPr>
        <p:txBody>
          <a:bodyPr anchorCtr="0" anchor="ctr" bIns="34275" lIns="68575" spcFirstLastPara="1" rIns="68575" wrap="square" tIns="34275">
            <a:noAutofit/>
          </a:bodyPr>
          <a:lstStyle>
            <a:lvl1pPr lvl="0" marR="0" rtl="0" algn="l">
              <a:lnSpc>
                <a:spcPct val="80000"/>
              </a:lnSpc>
              <a:spcBef>
                <a:spcPts val="0"/>
              </a:spcBef>
              <a:spcAft>
                <a:spcPts val="0"/>
              </a:spcAft>
              <a:buClr>
                <a:schemeClr val="lt1"/>
              </a:buClr>
              <a:buSzPts val="1400"/>
              <a:buFont typeface="Arial"/>
              <a:buNone/>
              <a:defRPr b="1" i="0" sz="27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0" name="Google Shape;200;p34"/>
          <p:cNvSpPr txBox="1"/>
          <p:nvPr>
            <p:ph idx="1" type="body"/>
          </p:nvPr>
        </p:nvSpPr>
        <p:spPr>
          <a:xfrm>
            <a:off x="292219" y="868324"/>
            <a:ext cx="8545500" cy="3699300"/>
          </a:xfrm>
          <a:prstGeom prst="rect">
            <a:avLst/>
          </a:prstGeom>
          <a:noFill/>
          <a:ln>
            <a:noFill/>
          </a:ln>
        </p:spPr>
        <p:txBody>
          <a:bodyPr anchorCtr="0" anchor="t" bIns="34275" lIns="68575" spcFirstLastPara="1" rIns="68575" wrap="square" tIns="34275">
            <a:noAutofit/>
          </a:bodyPr>
          <a:lstStyle>
            <a:lvl1pPr indent="-331470" lvl="0" marL="457200" marR="0" rtl="0" algn="l">
              <a:lnSpc>
                <a:spcPct val="90000"/>
              </a:lnSpc>
              <a:spcBef>
                <a:spcPts val="800"/>
              </a:spcBef>
              <a:spcAft>
                <a:spcPts val="0"/>
              </a:spcAft>
              <a:buClr>
                <a:srgbClr val="267FB0"/>
              </a:buClr>
              <a:buSzPts val="1620"/>
              <a:buFont typeface="Noto Sans Symbols"/>
              <a:buChar char="▪"/>
              <a:defRPr b="0" i="0" sz="1800" u="none" cap="none" strike="noStrike">
                <a:solidFill>
                  <a:srgbClr val="595959"/>
                </a:solidFill>
                <a:latin typeface="Open Sans"/>
                <a:ea typeface="Open Sans"/>
                <a:cs typeface="Open Sans"/>
                <a:sym typeface="Open Sans"/>
              </a:defRPr>
            </a:lvl1pPr>
            <a:lvl2pPr indent="-304800" lvl="1" marL="914400" marR="0" rtl="0" algn="l">
              <a:lnSpc>
                <a:spcPct val="90000"/>
              </a:lnSpc>
              <a:spcBef>
                <a:spcPts val="400"/>
              </a:spcBef>
              <a:spcAft>
                <a:spcPts val="0"/>
              </a:spcAft>
              <a:buClr>
                <a:srgbClr val="267FB0"/>
              </a:buClr>
              <a:buSzPts val="1200"/>
              <a:buFont typeface="Arial"/>
              <a:buChar char="•"/>
              <a:defRPr b="0" i="0" sz="1500" u="none" cap="none" strike="noStrike">
                <a:solidFill>
                  <a:srgbClr val="595959"/>
                </a:solidFill>
                <a:latin typeface="Open Sans"/>
                <a:ea typeface="Open Sans"/>
                <a:cs typeface="Open Sans"/>
                <a:sym typeface="Open Sans"/>
              </a:defRPr>
            </a:lvl2pPr>
            <a:lvl3pPr indent="-297180" lvl="2" marL="1371600" marR="0" rtl="0" algn="l">
              <a:lnSpc>
                <a:spcPct val="90000"/>
              </a:lnSpc>
              <a:spcBef>
                <a:spcPts val="400"/>
              </a:spcBef>
              <a:spcAft>
                <a:spcPts val="0"/>
              </a:spcAft>
              <a:buClr>
                <a:srgbClr val="267FB0"/>
              </a:buClr>
              <a:buSzPts val="1080"/>
              <a:buFont typeface="Arial"/>
              <a:buChar char="•"/>
              <a:defRPr b="0" i="0" sz="1350" u="none" cap="none" strike="noStrike">
                <a:solidFill>
                  <a:srgbClr val="595959"/>
                </a:solidFill>
                <a:latin typeface="Open Sans"/>
                <a:ea typeface="Open Sans"/>
                <a:cs typeface="Open Sans"/>
                <a:sym typeface="Open Sans"/>
              </a:defRPr>
            </a:lvl3pPr>
            <a:lvl4pPr indent="-289560" lvl="3" marL="1828800" marR="0" rtl="0" algn="l">
              <a:lnSpc>
                <a:spcPct val="90000"/>
              </a:lnSpc>
              <a:spcBef>
                <a:spcPts val="400"/>
              </a:spcBef>
              <a:spcAft>
                <a:spcPts val="0"/>
              </a:spcAft>
              <a:buClr>
                <a:srgbClr val="267FB0"/>
              </a:buClr>
              <a:buSzPts val="960"/>
              <a:buFont typeface="Arial"/>
              <a:buChar char="•"/>
              <a:defRPr b="0" i="0" sz="1200" u="none" cap="none" strike="noStrike">
                <a:solidFill>
                  <a:srgbClr val="595959"/>
                </a:solidFill>
                <a:latin typeface="Open Sans"/>
                <a:ea typeface="Open Sans"/>
                <a:cs typeface="Open Sans"/>
                <a:sym typeface="Open Sans"/>
              </a:defRPr>
            </a:lvl4pPr>
            <a:lvl5pPr indent="-289560" lvl="4" marL="2286000" marR="0" rtl="0" algn="l">
              <a:lnSpc>
                <a:spcPct val="90000"/>
              </a:lnSpc>
              <a:spcBef>
                <a:spcPts val="400"/>
              </a:spcBef>
              <a:spcAft>
                <a:spcPts val="0"/>
              </a:spcAft>
              <a:buClr>
                <a:srgbClr val="267FB0"/>
              </a:buClr>
              <a:buSzPts val="960"/>
              <a:buFont typeface="Arial"/>
              <a:buChar char="•"/>
              <a:defRPr b="0" i="0" sz="1200" u="none" cap="none" strike="noStrike">
                <a:solidFill>
                  <a:srgbClr val="595959"/>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Blue">
  <p:cSld name="divider">
    <p:spTree>
      <p:nvGrpSpPr>
        <p:cNvPr id="201" name="Shape 201"/>
        <p:cNvGrpSpPr/>
        <p:nvPr/>
      </p:nvGrpSpPr>
      <p:grpSpPr>
        <a:xfrm>
          <a:off x="0" y="0"/>
          <a:ext cx="0" cy="0"/>
          <a:chOff x="0" y="0"/>
          <a:chExt cx="0" cy="0"/>
        </a:xfrm>
      </p:grpSpPr>
      <p:pic>
        <p:nvPicPr>
          <p:cNvPr id="202" name="Google Shape;202;p3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03" name="Google Shape;203;p35"/>
          <p:cNvPicPr preferRelativeResize="0"/>
          <p:nvPr/>
        </p:nvPicPr>
        <p:blipFill rotWithShape="1">
          <a:blip r:embed="rId3">
            <a:alphaModFix/>
          </a:blip>
          <a:srcRect b="0" l="0" r="0" t="0"/>
          <a:stretch/>
        </p:blipFill>
        <p:spPr>
          <a:xfrm>
            <a:off x="190500" y="171462"/>
            <a:ext cx="1159329" cy="232816"/>
          </a:xfrm>
          <a:prstGeom prst="rect">
            <a:avLst/>
          </a:prstGeom>
          <a:noFill/>
          <a:ln>
            <a:noFill/>
          </a:ln>
        </p:spPr>
      </p:pic>
      <p:pic>
        <p:nvPicPr>
          <p:cNvPr id="204" name="Google Shape;204;p35"/>
          <p:cNvPicPr preferRelativeResize="0"/>
          <p:nvPr/>
        </p:nvPicPr>
        <p:blipFill rotWithShape="1">
          <a:blip r:embed="rId4">
            <a:alphaModFix/>
          </a:blip>
          <a:srcRect b="0" l="0" r="0" t="0"/>
          <a:stretch/>
        </p:blipFill>
        <p:spPr>
          <a:xfrm>
            <a:off x="6560137" y="0"/>
            <a:ext cx="2579824" cy="2579824"/>
          </a:xfrm>
          <a:prstGeom prst="rect">
            <a:avLst/>
          </a:prstGeom>
          <a:noFill/>
          <a:ln>
            <a:noFill/>
          </a:ln>
        </p:spPr>
      </p:pic>
      <p:pic>
        <p:nvPicPr>
          <p:cNvPr id="205" name="Google Shape;205;p35"/>
          <p:cNvPicPr preferRelativeResize="0"/>
          <p:nvPr/>
        </p:nvPicPr>
        <p:blipFill rotWithShape="1">
          <a:blip r:embed="rId5">
            <a:alphaModFix/>
          </a:blip>
          <a:srcRect b="0" l="0" r="0" t="0"/>
          <a:stretch/>
        </p:blipFill>
        <p:spPr>
          <a:xfrm>
            <a:off x="4000651" y="-8074"/>
            <a:ext cx="2571748" cy="2571748"/>
          </a:xfrm>
          <a:prstGeom prst="rect">
            <a:avLst/>
          </a:prstGeom>
          <a:noFill/>
          <a:ln>
            <a:noFill/>
          </a:ln>
        </p:spPr>
      </p:pic>
      <p:pic>
        <p:nvPicPr>
          <p:cNvPr id="206" name="Google Shape;206;p35"/>
          <p:cNvPicPr preferRelativeResize="0"/>
          <p:nvPr/>
        </p:nvPicPr>
        <p:blipFill rotWithShape="1">
          <a:blip r:embed="rId6">
            <a:alphaModFix/>
          </a:blip>
          <a:srcRect b="0" l="0" r="0" t="0"/>
          <a:stretch/>
        </p:blipFill>
        <p:spPr>
          <a:xfrm>
            <a:off x="4000651" y="2563674"/>
            <a:ext cx="2579826" cy="2579826"/>
          </a:xfrm>
          <a:prstGeom prst="rect">
            <a:avLst/>
          </a:prstGeom>
          <a:noFill/>
          <a:ln>
            <a:noFill/>
          </a:ln>
        </p:spPr>
      </p:pic>
      <p:pic>
        <p:nvPicPr>
          <p:cNvPr id="207" name="Google Shape;207;p35"/>
          <p:cNvPicPr preferRelativeResize="0"/>
          <p:nvPr/>
        </p:nvPicPr>
        <p:blipFill rotWithShape="1">
          <a:blip r:embed="rId7">
            <a:alphaModFix/>
          </a:blip>
          <a:srcRect b="0" l="0" r="0" t="0"/>
          <a:stretch/>
        </p:blipFill>
        <p:spPr>
          <a:xfrm>
            <a:off x="6574346" y="2563675"/>
            <a:ext cx="2579824" cy="2579824"/>
          </a:xfrm>
          <a:prstGeom prst="rect">
            <a:avLst/>
          </a:prstGeom>
          <a:noFill/>
          <a:ln>
            <a:noFill/>
          </a:ln>
        </p:spPr>
      </p:pic>
      <p:sp>
        <p:nvSpPr>
          <p:cNvPr id="208" name="Google Shape;208;p35"/>
          <p:cNvSpPr txBox="1"/>
          <p:nvPr>
            <p:ph idx="1" type="body"/>
          </p:nvPr>
        </p:nvSpPr>
        <p:spPr>
          <a:xfrm>
            <a:off x="577850" y="3238499"/>
            <a:ext cx="2730600" cy="147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3000" u="none" cap="none" strike="noStrike">
                <a:solidFill>
                  <a:schemeClr val="lt1"/>
                </a:solidFill>
                <a:latin typeface="Open Sans"/>
                <a:ea typeface="Open Sans"/>
                <a:cs typeface="Open Sans"/>
                <a:sym typeface="Open Sans"/>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 name="Google Shape;209;p35"/>
          <p:cNvSpPr txBox="1"/>
          <p:nvPr/>
        </p:nvSpPr>
        <p:spPr>
          <a:xfrm>
            <a:off x="3310359" y="597523"/>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35"/>
          <p:cNvPicPr preferRelativeResize="0"/>
          <p:nvPr/>
        </p:nvPicPr>
        <p:blipFill rotWithShape="1">
          <a:blip r:embed="rId8">
            <a:alphaModFix/>
          </a:blip>
          <a:srcRect b="8507" l="37703" r="22293" t="13367"/>
          <a:stretch/>
        </p:blipFill>
        <p:spPr>
          <a:xfrm>
            <a:off x="4000651" y="-8074"/>
            <a:ext cx="5153519" cy="515157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211" name="Shape 21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Blue">
  <p:cSld name="1_Content and Blue">
    <p:spTree>
      <p:nvGrpSpPr>
        <p:cNvPr id="212" name="Shape 212"/>
        <p:cNvGrpSpPr/>
        <p:nvPr/>
      </p:nvGrpSpPr>
      <p:grpSpPr>
        <a:xfrm>
          <a:off x="0" y="0"/>
          <a:ext cx="0" cy="0"/>
          <a:chOff x="0" y="0"/>
          <a:chExt cx="0" cy="0"/>
        </a:xfrm>
      </p:grpSpPr>
      <p:pic>
        <p:nvPicPr>
          <p:cNvPr id="213" name="Google Shape;213;p37"/>
          <p:cNvPicPr preferRelativeResize="0"/>
          <p:nvPr/>
        </p:nvPicPr>
        <p:blipFill rotWithShape="1">
          <a:blip r:embed="rId2">
            <a:alphaModFix/>
          </a:blip>
          <a:srcRect b="0" l="0" r="0" t="-1688"/>
          <a:stretch/>
        </p:blipFill>
        <p:spPr>
          <a:xfrm flipH="1">
            <a:off x="0" y="-105133"/>
            <a:ext cx="9144000" cy="5248633"/>
          </a:xfrm>
          <a:prstGeom prst="rect">
            <a:avLst/>
          </a:prstGeom>
          <a:noFill/>
          <a:ln>
            <a:noFill/>
          </a:ln>
        </p:spPr>
      </p:pic>
      <p:sp>
        <p:nvSpPr>
          <p:cNvPr id="214" name="Google Shape;214;p37"/>
          <p:cNvSpPr/>
          <p:nvPr/>
        </p:nvSpPr>
        <p:spPr>
          <a:xfrm>
            <a:off x="0" y="0"/>
            <a:ext cx="9144000" cy="5143500"/>
          </a:xfrm>
          <a:prstGeom prst="rect">
            <a:avLst/>
          </a:prstGeom>
          <a:solidFill>
            <a:srgbClr val="267FB0">
              <a:alpha val="219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pic>
        <p:nvPicPr>
          <p:cNvPr id="215" name="Google Shape;215;p37"/>
          <p:cNvPicPr preferRelativeResize="0"/>
          <p:nvPr/>
        </p:nvPicPr>
        <p:blipFill rotWithShape="1">
          <a:blip r:embed="rId3">
            <a:alphaModFix/>
          </a:blip>
          <a:srcRect b="0" l="0" r="0" t="0"/>
          <a:stretch/>
        </p:blipFill>
        <p:spPr>
          <a:xfrm>
            <a:off x="7816850" y="156754"/>
            <a:ext cx="1159329" cy="2328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16" name="Shape 216"/>
        <p:cNvGrpSpPr/>
        <p:nvPr/>
      </p:nvGrpSpPr>
      <p:grpSpPr>
        <a:xfrm>
          <a:off x="0" y="0"/>
          <a:ext cx="0" cy="0"/>
          <a:chOff x="0" y="0"/>
          <a:chExt cx="0" cy="0"/>
        </a:xfrm>
      </p:grpSpPr>
      <p:sp>
        <p:nvSpPr>
          <p:cNvPr id="217" name="Google Shape;217;p38"/>
          <p:cNvSpPr txBox="1"/>
          <p:nvPr>
            <p:ph type="title"/>
          </p:nvPr>
        </p:nvSpPr>
        <p:spPr>
          <a:xfrm>
            <a:off x="129397" y="57149"/>
            <a:ext cx="7442400" cy="627600"/>
          </a:xfrm>
          <a:prstGeom prst="rect">
            <a:avLst/>
          </a:prstGeom>
          <a:noFill/>
          <a:ln>
            <a:noFill/>
          </a:ln>
        </p:spPr>
        <p:txBody>
          <a:bodyPr anchorCtr="0" anchor="ctr" bIns="34275" lIns="68575" spcFirstLastPara="1" rIns="68575" wrap="square" tIns="34275">
            <a:noAutofit/>
          </a:bodyPr>
          <a:lstStyle>
            <a:lvl1pPr lvl="0" marR="0" rtl="0" algn="l">
              <a:lnSpc>
                <a:spcPct val="80000"/>
              </a:lnSpc>
              <a:spcBef>
                <a:spcPts val="0"/>
              </a:spcBef>
              <a:spcAft>
                <a:spcPts val="0"/>
              </a:spcAft>
              <a:buClr>
                <a:schemeClr val="lt1"/>
              </a:buClr>
              <a:buSzPts val="1400"/>
              <a:buFont typeface="Arial"/>
              <a:buNone/>
              <a:defRPr b="1" i="0" sz="27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38"/>
          <p:cNvSpPr txBox="1"/>
          <p:nvPr>
            <p:ph idx="1" type="body"/>
          </p:nvPr>
        </p:nvSpPr>
        <p:spPr>
          <a:xfrm>
            <a:off x="292219" y="868324"/>
            <a:ext cx="8545500" cy="3699300"/>
          </a:xfrm>
          <a:prstGeom prst="rect">
            <a:avLst/>
          </a:prstGeom>
          <a:noFill/>
          <a:ln>
            <a:noFill/>
          </a:ln>
        </p:spPr>
        <p:txBody>
          <a:bodyPr anchorCtr="0" anchor="t" bIns="34275" lIns="68575" spcFirstLastPara="1" rIns="68575" wrap="square" tIns="34275">
            <a:noAutofit/>
          </a:bodyPr>
          <a:lstStyle>
            <a:lvl1pPr indent="-308610" lvl="0" marL="457200" marR="0" rtl="0" algn="l">
              <a:lnSpc>
                <a:spcPct val="90000"/>
              </a:lnSpc>
              <a:spcBef>
                <a:spcPts val="800"/>
              </a:spcBef>
              <a:spcAft>
                <a:spcPts val="0"/>
              </a:spcAft>
              <a:buClr>
                <a:srgbClr val="002060"/>
              </a:buClr>
              <a:buSzPts val="1260"/>
              <a:buFont typeface="Noto Sans Symbols"/>
              <a:buChar char="▪"/>
              <a:defRPr b="0" i="0" sz="1400" u="none" cap="none" strike="noStrike">
                <a:solidFill>
                  <a:srgbClr val="002060"/>
                </a:solidFill>
                <a:latin typeface="Open Sans"/>
                <a:ea typeface="Open Sans"/>
                <a:cs typeface="Open Sans"/>
                <a:sym typeface="Open Sans"/>
              </a:defRPr>
            </a:lvl1pPr>
            <a:lvl2pPr indent="-317500" lvl="1" marL="914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19" name="Shape 219"/>
        <p:cNvGrpSpPr/>
        <p:nvPr/>
      </p:nvGrpSpPr>
      <p:grpSpPr>
        <a:xfrm>
          <a:off x="0" y="0"/>
          <a:ext cx="0" cy="0"/>
          <a:chOff x="0" y="0"/>
          <a:chExt cx="0" cy="0"/>
        </a:xfrm>
      </p:grpSpPr>
      <p:sp>
        <p:nvSpPr>
          <p:cNvPr id="220" name="Google Shape;220;p39"/>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rgbClr val="267FB0"/>
                </a:solidFill>
                <a:latin typeface="Open Sans"/>
                <a:ea typeface="Open Sans"/>
                <a:cs typeface="Open Sans"/>
                <a:sym typeface="Open Sans"/>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rgbClr val="000000"/>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9pPr>
          </a:lstStyle>
          <a:p/>
        </p:txBody>
      </p:sp>
      <p:sp>
        <p:nvSpPr>
          <p:cNvPr id="221" name="Google Shape;221;p39"/>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08610" lvl="0" marL="457200" marR="0" rtl="0" algn="l">
              <a:lnSpc>
                <a:spcPct val="90000"/>
              </a:lnSpc>
              <a:spcBef>
                <a:spcPts val="800"/>
              </a:spcBef>
              <a:spcAft>
                <a:spcPts val="0"/>
              </a:spcAft>
              <a:buClr>
                <a:srgbClr val="267FB0"/>
              </a:buClr>
              <a:buSzPts val="1260"/>
              <a:buFont typeface="Noto Sans Symbols"/>
              <a:buChar char="▪"/>
              <a:defRPr b="0" i="0" sz="1400" u="none" cap="none" strike="noStrike">
                <a:solidFill>
                  <a:srgbClr val="595959"/>
                </a:solidFill>
                <a:latin typeface="Open Sans"/>
                <a:ea typeface="Open Sans"/>
                <a:cs typeface="Open Sans"/>
                <a:sym typeface="Open Sans"/>
              </a:defRPr>
            </a:lvl1pPr>
            <a:lvl2pPr indent="-317500" lvl="1" marL="914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2" name="Google Shape;222;p3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rgbClr val="267FB0"/>
                </a:solidFill>
                <a:latin typeface="Open Sans"/>
                <a:ea typeface="Open Sans"/>
                <a:cs typeface="Open Sans"/>
                <a:sym typeface="Open Sans"/>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rgbClr val="000000"/>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9pPr>
          </a:lstStyle>
          <a:p/>
        </p:txBody>
      </p:sp>
      <p:sp>
        <p:nvSpPr>
          <p:cNvPr id="223" name="Google Shape;223;p3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08610" lvl="0" marL="457200" marR="0" rtl="0" algn="l">
              <a:lnSpc>
                <a:spcPct val="90000"/>
              </a:lnSpc>
              <a:spcBef>
                <a:spcPts val="800"/>
              </a:spcBef>
              <a:spcAft>
                <a:spcPts val="0"/>
              </a:spcAft>
              <a:buClr>
                <a:srgbClr val="267FB0"/>
              </a:buClr>
              <a:buSzPts val="1260"/>
              <a:buFont typeface="Noto Sans Symbols"/>
              <a:buChar char="▪"/>
              <a:defRPr b="0" i="0" sz="1400" u="none" cap="none" strike="noStrike">
                <a:solidFill>
                  <a:srgbClr val="595959"/>
                </a:solidFill>
                <a:latin typeface="Open Sans"/>
                <a:ea typeface="Open Sans"/>
                <a:cs typeface="Open Sans"/>
                <a:sym typeface="Open Sans"/>
              </a:defRPr>
            </a:lvl1pPr>
            <a:lvl2pPr indent="-317500" lvl="1" marL="914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4" name="Google Shape;224;p39"/>
          <p:cNvSpPr txBox="1"/>
          <p:nvPr>
            <p:ph type="title"/>
          </p:nvPr>
        </p:nvSpPr>
        <p:spPr>
          <a:xfrm>
            <a:off x="129397" y="57149"/>
            <a:ext cx="7442400" cy="627600"/>
          </a:xfrm>
          <a:prstGeom prst="rect">
            <a:avLst/>
          </a:prstGeom>
          <a:noFill/>
          <a:ln>
            <a:noFill/>
          </a:ln>
        </p:spPr>
        <p:txBody>
          <a:bodyPr anchorCtr="0" anchor="ctr" bIns="34275" lIns="68575" spcFirstLastPara="1" rIns="68575" wrap="square" tIns="34275">
            <a:noAutofit/>
          </a:bodyPr>
          <a:lstStyle>
            <a:lvl1pPr lvl="0" marR="0" rtl="0" algn="l">
              <a:lnSpc>
                <a:spcPct val="80000"/>
              </a:lnSpc>
              <a:spcBef>
                <a:spcPts val="0"/>
              </a:spcBef>
              <a:spcAft>
                <a:spcPts val="0"/>
              </a:spcAft>
              <a:buClr>
                <a:schemeClr val="lt1"/>
              </a:buClr>
              <a:buSzPts val="1400"/>
              <a:buFont typeface="Arial"/>
              <a:buNone/>
              <a:defRPr b="1" i="0" sz="27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2">
    <p:spTree>
      <p:nvGrpSpPr>
        <p:cNvPr id="225" name="Shape 22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226" name="Shape 226"/>
        <p:cNvGrpSpPr/>
        <p:nvPr/>
      </p:nvGrpSpPr>
      <p:grpSpPr>
        <a:xfrm>
          <a:off x="0" y="0"/>
          <a:ext cx="0" cy="0"/>
          <a:chOff x="0" y="0"/>
          <a:chExt cx="0" cy="0"/>
        </a:xfrm>
      </p:grpSpPr>
      <p:sp>
        <p:nvSpPr>
          <p:cNvPr id="227" name="Google Shape;227;p41"/>
          <p:cNvSpPr txBox="1"/>
          <p:nvPr>
            <p:ph idx="10" type="dt"/>
          </p:nvPr>
        </p:nvSpPr>
        <p:spPr>
          <a:xfrm>
            <a:off x="628650" y="4767263"/>
            <a:ext cx="2057400" cy="273900"/>
          </a:xfrm>
          <a:prstGeom prst="rect">
            <a:avLst/>
          </a:prstGeom>
          <a:noFill/>
          <a:ln>
            <a:noFill/>
          </a:ln>
        </p:spPr>
        <p:txBody>
          <a:bodyPr anchorCtr="0" anchor="t" bIns="25700" lIns="51425" spcFirstLastPara="1" rIns="51425" wrap="square" tIns="25700">
            <a:noAutofit/>
          </a:bodyPr>
          <a:lstStyle>
            <a:lvl1pPr lvl="0"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9pPr>
          </a:lstStyle>
          <a:p/>
        </p:txBody>
      </p:sp>
      <p:sp>
        <p:nvSpPr>
          <p:cNvPr id="228" name="Google Shape;228;p41"/>
          <p:cNvSpPr txBox="1"/>
          <p:nvPr>
            <p:ph idx="11" type="ftr"/>
          </p:nvPr>
        </p:nvSpPr>
        <p:spPr>
          <a:xfrm>
            <a:off x="3028950" y="4767263"/>
            <a:ext cx="3086100" cy="273900"/>
          </a:xfrm>
          <a:prstGeom prst="rect">
            <a:avLst/>
          </a:prstGeom>
          <a:noFill/>
          <a:ln>
            <a:noFill/>
          </a:ln>
        </p:spPr>
        <p:txBody>
          <a:bodyPr anchorCtr="0" anchor="t" bIns="25700" lIns="51425" spcFirstLastPara="1" rIns="51425" wrap="square" tIns="25700">
            <a:noAutofit/>
          </a:bodyPr>
          <a:lstStyle>
            <a:lvl1pPr lvl="0"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9pPr>
          </a:lstStyle>
          <a:p/>
        </p:txBody>
      </p:sp>
      <p:sp>
        <p:nvSpPr>
          <p:cNvPr id="229" name="Google Shape;229;p41"/>
          <p:cNvSpPr txBox="1"/>
          <p:nvPr>
            <p:ph idx="12" type="sldNum"/>
          </p:nvPr>
        </p:nvSpPr>
        <p:spPr>
          <a:xfrm>
            <a:off x="6457950" y="4767263"/>
            <a:ext cx="2057400" cy="273900"/>
          </a:xfrm>
          <a:prstGeom prst="rect">
            <a:avLst/>
          </a:prstGeom>
          <a:noFill/>
          <a:ln>
            <a:noFill/>
          </a:ln>
        </p:spPr>
        <p:txBody>
          <a:bodyPr anchorCtr="0" anchor="t" bIns="25700" lIns="51425" spcFirstLastPara="1" rIns="51425" wrap="square" tIns="25700">
            <a:noAutofit/>
          </a:bodyPr>
          <a:lstStyle>
            <a:lvl1pPr indent="0" lvl="0" mar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230" name="Google Shape;230;p41"/>
          <p:cNvSpPr txBox="1"/>
          <p:nvPr>
            <p:ph type="title"/>
          </p:nvPr>
        </p:nvSpPr>
        <p:spPr>
          <a:xfrm>
            <a:off x="129397" y="57149"/>
            <a:ext cx="7442400" cy="627600"/>
          </a:xfrm>
          <a:prstGeom prst="rect">
            <a:avLst/>
          </a:prstGeom>
          <a:noFill/>
          <a:ln>
            <a:noFill/>
          </a:ln>
        </p:spPr>
        <p:txBody>
          <a:bodyPr anchorCtr="0" anchor="ctr" bIns="25700" lIns="51425" spcFirstLastPara="1" rIns="51425" wrap="square" tIns="25700">
            <a:noAutofit/>
          </a:bodyPr>
          <a:lstStyle>
            <a:lvl1pPr lvl="0" marR="0" rtl="0" algn="l">
              <a:lnSpc>
                <a:spcPct val="80000"/>
              </a:lnSpc>
              <a:spcBef>
                <a:spcPts val="0"/>
              </a:spcBef>
              <a:spcAft>
                <a:spcPts val="0"/>
              </a:spcAft>
              <a:buClr>
                <a:schemeClr val="lt1"/>
              </a:buClr>
              <a:buSzPts val="1100"/>
              <a:buFont typeface="Arial"/>
              <a:buNone/>
              <a:defRPr b="1" i="0" sz="27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4.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6" Type="http://schemas.openxmlformats.org/officeDocument/2006/relationships/theme" Target="../theme/theme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1.xml"/><Relationship Id="rId1" Type="http://schemas.openxmlformats.org/officeDocument/2006/relationships/image" Target="../media/image14.jpg"/><Relationship Id="rId2" Type="http://schemas.openxmlformats.org/officeDocument/2006/relationships/image" Target="../media/image24.png"/><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1" name="Google Shape;11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12" name="Google Shape;1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0" name="Shape 180"/>
        <p:cNvGrpSpPr/>
        <p:nvPr/>
      </p:nvGrpSpPr>
      <p:grpSpPr>
        <a:xfrm>
          <a:off x="0" y="0"/>
          <a:ext cx="0" cy="0"/>
          <a:chOff x="0" y="0"/>
          <a:chExt cx="0" cy="0"/>
        </a:xfrm>
      </p:grpSpPr>
      <p:pic>
        <p:nvPicPr>
          <p:cNvPr id="181" name="Google Shape;181;p32"/>
          <p:cNvPicPr preferRelativeResize="0"/>
          <p:nvPr/>
        </p:nvPicPr>
        <p:blipFill rotWithShape="1">
          <a:blip r:embed="rId2">
            <a:alphaModFix/>
          </a:blip>
          <a:srcRect b="0" l="0" r="0" t="0"/>
          <a:stretch/>
        </p:blipFill>
        <p:spPr>
          <a:xfrm>
            <a:off x="0" y="-3796"/>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3.png"/><Relationship Id="rId13" Type="http://schemas.openxmlformats.org/officeDocument/2006/relationships/image" Target="../media/image40.png"/><Relationship Id="rId12" Type="http://schemas.openxmlformats.org/officeDocument/2006/relationships/image" Target="../media/image41.png"/><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44.png"/><Relationship Id="rId9" Type="http://schemas.openxmlformats.org/officeDocument/2006/relationships/image" Target="../media/image36.png"/><Relationship Id="rId15" Type="http://schemas.openxmlformats.org/officeDocument/2006/relationships/image" Target="../media/image47.png"/><Relationship Id="rId14" Type="http://schemas.openxmlformats.org/officeDocument/2006/relationships/image" Target="../media/image46.jpg"/><Relationship Id="rId17" Type="http://schemas.openxmlformats.org/officeDocument/2006/relationships/image" Target="../media/image50.png"/><Relationship Id="rId16" Type="http://schemas.openxmlformats.org/officeDocument/2006/relationships/image" Target="../media/image105.jpg"/><Relationship Id="rId5" Type="http://schemas.openxmlformats.org/officeDocument/2006/relationships/image" Target="../media/image34.png"/><Relationship Id="rId19" Type="http://schemas.openxmlformats.org/officeDocument/2006/relationships/image" Target="../media/image63.png"/><Relationship Id="rId6" Type="http://schemas.openxmlformats.org/officeDocument/2006/relationships/image" Target="../media/image20.png"/><Relationship Id="rId18"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hyperlink" Target="https://colab.research.google.com/drive/1tjts2czNFtSqP4SWfBrLuvyfW34gPhBi?usp=sharing" TargetMode="External"/><Relationship Id="rId4" Type="http://schemas.openxmlformats.org/officeDocument/2006/relationships/image" Target="../media/image181.png"/><Relationship Id="rId5" Type="http://schemas.openxmlformats.org/officeDocument/2006/relationships/hyperlink" Target="https://colab.research.google.com/drive/1tjts2czNFtSqP4SWfBrLuvyfW34gPhBi?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1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118.png"/><Relationship Id="rId4" Type="http://schemas.openxmlformats.org/officeDocument/2006/relationships/image" Target="../media/image181.png"/><Relationship Id="rId5" Type="http://schemas.openxmlformats.org/officeDocument/2006/relationships/image" Target="../media/image1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181.png"/><Relationship Id="rId4" Type="http://schemas.openxmlformats.org/officeDocument/2006/relationships/image" Target="../media/image122.png"/><Relationship Id="rId9" Type="http://schemas.openxmlformats.org/officeDocument/2006/relationships/image" Target="../media/image124.png"/><Relationship Id="rId5" Type="http://schemas.openxmlformats.org/officeDocument/2006/relationships/image" Target="../media/image121.png"/><Relationship Id="rId6" Type="http://schemas.openxmlformats.org/officeDocument/2006/relationships/image" Target="../media/image127.png"/><Relationship Id="rId7" Type="http://schemas.openxmlformats.org/officeDocument/2006/relationships/image" Target="../media/image120.png"/><Relationship Id="rId8" Type="http://schemas.openxmlformats.org/officeDocument/2006/relationships/image" Target="../media/image1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122.png"/><Relationship Id="rId4" Type="http://schemas.openxmlformats.org/officeDocument/2006/relationships/image" Target="../media/image121.png"/><Relationship Id="rId5" Type="http://schemas.openxmlformats.org/officeDocument/2006/relationships/image" Target="../media/image1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8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127.png"/><Relationship Id="rId4" Type="http://schemas.openxmlformats.org/officeDocument/2006/relationships/image" Target="../media/image120.png"/><Relationship Id="rId5" Type="http://schemas.openxmlformats.org/officeDocument/2006/relationships/image" Target="../media/image1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122.png"/><Relationship Id="rId4" Type="http://schemas.openxmlformats.org/officeDocument/2006/relationships/image" Target="../media/image1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1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hyperlink" Target="https://servirglobal.net/Global/Articles/Article/2674/sar-handbook-comprehensive-methodologies-for-forest-monitoring-and-biomass-estimation" TargetMode="External"/><Relationship Id="rId4" Type="http://schemas.openxmlformats.org/officeDocument/2006/relationships/image" Target="../media/image1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hyperlink" Target="https://forms.gle/Z9uoqax6i4hGp6hX8" TargetMode="External"/><Relationship Id="rId4" Type="http://schemas.openxmlformats.org/officeDocument/2006/relationships/image" Target="../media/image125.png"/><Relationship Id="rId5" Type="http://schemas.openxmlformats.org/officeDocument/2006/relationships/hyperlink" Target="https://forms.gle/Z9uoqax6i4hGp6hX8" TargetMode="External"/><Relationship Id="rId6"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133.png"/><Relationship Id="rId4" Type="http://schemas.openxmlformats.org/officeDocument/2006/relationships/image" Target="../media/image129.png"/><Relationship Id="rId5" Type="http://schemas.openxmlformats.org/officeDocument/2006/relationships/image" Target="../media/image131.png"/><Relationship Id="rId6" Type="http://schemas.openxmlformats.org/officeDocument/2006/relationships/image" Target="../media/image1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hyperlink" Target="https://github.com/Servir-Mekong/hydra-floods" TargetMode="External"/><Relationship Id="rId4" Type="http://schemas.openxmlformats.org/officeDocument/2006/relationships/image" Target="../media/image1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hyperlink" Target="https://servir-mekong.github.io/hydra-floods/" TargetMode="External"/><Relationship Id="rId4" Type="http://schemas.openxmlformats.org/officeDocument/2006/relationships/image" Target="../media/image1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image" Target="../media/image1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 Id="rId3" Type="http://schemas.openxmlformats.org/officeDocument/2006/relationships/image" Target="../media/image1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 Id="rId3"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7.png"/><Relationship Id="rId5" Type="http://schemas.openxmlformats.org/officeDocument/2006/relationships/hyperlink" Target="https://doi.org/10.3390/rs8050386" TargetMode="External"/><Relationship Id="rId6" Type="http://schemas.openxmlformats.org/officeDocument/2006/relationships/hyperlink" Target="https://doi.org/10.3390/rs12152469" TargetMode="External"/><Relationship Id="rId7" Type="http://schemas.openxmlformats.org/officeDocument/2006/relationships/hyperlink" Target="https://doi.org/10.3390/rs11212591" TargetMode="External"/><Relationship Id="rId8" Type="http://schemas.openxmlformats.org/officeDocument/2006/relationships/hyperlink" Target="https://www.sciencedirect.com/science/article/pii/S266739322100005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 Id="rId3" Type="http://schemas.openxmlformats.org/officeDocument/2006/relationships/image" Target="../media/image139.gif"/><Relationship Id="rId4" Type="http://schemas.openxmlformats.org/officeDocument/2006/relationships/image" Target="../media/image137.png"/><Relationship Id="rId5" Type="http://schemas.openxmlformats.org/officeDocument/2006/relationships/image" Target="../media/image140.png"/><Relationship Id="rId6" Type="http://schemas.openxmlformats.org/officeDocument/2006/relationships/hyperlink" Target="https://doi.org/10.3390/rs1215246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141.png"/><Relationship Id="rId4" Type="http://schemas.openxmlformats.org/officeDocument/2006/relationships/image" Target="../media/image137.png"/><Relationship Id="rId5" Type="http://schemas.openxmlformats.org/officeDocument/2006/relationships/image" Target="../media/image18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hyperlink" Target="https://medium.com/google-earth/usaids-servir-mekong-google-partnership-enhances-climate-change-adaptation-in-the-lower-mekong-fd8369a6a1ed" TargetMode="External"/><Relationship Id="rId4" Type="http://schemas.openxmlformats.org/officeDocument/2006/relationships/image" Target="../media/image143.png"/><Relationship Id="rId9" Type="http://schemas.openxmlformats.org/officeDocument/2006/relationships/image" Target="../media/image142.png"/><Relationship Id="rId5" Type="http://schemas.openxmlformats.org/officeDocument/2006/relationships/hyperlink" Target="https://reliefweb.int/report/guatemala/central-america-hurricanes-eta-iota-6-months-operation-update-mdr43007" TargetMode="External"/><Relationship Id="rId6" Type="http://schemas.openxmlformats.org/officeDocument/2006/relationships/image" Target="../media/image146.jpg"/><Relationship Id="rId7" Type="http://schemas.openxmlformats.org/officeDocument/2006/relationships/hyperlink" Target="https://www.flickr.com/photos/eu_echo/50724915508/in/photolist-2khos9L-2khsEtg-2k9zyrG-2khschS-2khsbgi-2khoqVi-2kbYgzC-2kbYgyF-2kbYgAp-2kbYgBG-2kc3tv2-2kc3tuq-2kc3tF2-2kbYgHd-2kc35iz-2khorU2-2khsCwa-2kM4dbC-2kM4CJS-2khoraM-2khoqx4-2mCPV7j-2k7Tjzj-2kM4cYd-2kM4d4P-2kLZt55-2kM4d2j-2kLZsWp-2niMpsz-2kM4dyM-2kc2hRu-2kLZt7p-2kLZtrs-2kM4CYE-2kLZtgh-2kM4DeK-2kLZtq5-2kM4dw7-2kLZtqa-2kM4Dhf-2kM4djP-2kM4dhp-2kM4djd-2kM4D1i-2kLZts4-2kLZtse-2kLZtrH-2kM4Dgy-2kc66D4-2kLZtg7" TargetMode="External"/><Relationship Id="rId8" Type="http://schemas.openxmlformats.org/officeDocument/2006/relationships/image" Target="../media/image1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 Id="rId3" Type="http://schemas.openxmlformats.org/officeDocument/2006/relationships/image" Target="../media/image148.gif"/><Relationship Id="rId4" Type="http://schemas.openxmlformats.org/officeDocument/2006/relationships/image" Target="../media/image1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181.png"/><Relationship Id="rId4" Type="http://schemas.openxmlformats.org/officeDocument/2006/relationships/image" Target="../media/image1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hyperlink" Target="https://code.earthengine.google.com/40d9b46f799104c9917c0a8d40b4ec53" TargetMode="External"/><Relationship Id="rId4" Type="http://schemas.openxmlformats.org/officeDocument/2006/relationships/image" Target="../media/image151.png"/><Relationship Id="rId5" Type="http://schemas.openxmlformats.org/officeDocument/2006/relationships/image" Target="../media/image150.png"/><Relationship Id="rId6" Type="http://schemas.openxmlformats.org/officeDocument/2006/relationships/image" Target="../media/image181.png"/><Relationship Id="rId7" Type="http://schemas.openxmlformats.org/officeDocument/2006/relationships/hyperlink" Target="https://code.earthengine.google.com/40d9b46f799104c9917c0a8d40b4ec5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hyperlink" Target="http://hydrafloods-servir.adpc.net/" TargetMode="External"/><Relationship Id="rId4" Type="http://schemas.openxmlformats.org/officeDocument/2006/relationships/image" Target="../media/image157.png"/><Relationship Id="rId9" Type="http://schemas.openxmlformats.org/officeDocument/2006/relationships/image" Target="../media/image155.png"/><Relationship Id="rId5" Type="http://schemas.openxmlformats.org/officeDocument/2006/relationships/image" Target="../media/image166.png"/><Relationship Id="rId6" Type="http://schemas.openxmlformats.org/officeDocument/2006/relationships/hyperlink" Target="https://servir-mekong.github.io/hydra-floods/" TargetMode="External"/><Relationship Id="rId7" Type="http://schemas.openxmlformats.org/officeDocument/2006/relationships/image" Target="../media/image167.png"/><Relationship Id="rId8" Type="http://schemas.openxmlformats.org/officeDocument/2006/relationships/hyperlink" Target="https://www.servirglobal.net/Global/Articles/Article/2762/servir-flood-mapping-service-brings-speed-to-cambodia-disaster-management" TargetMode="External"/><Relationship Id="rId11" Type="http://schemas.openxmlformats.org/officeDocument/2006/relationships/image" Target="../media/image158.png"/><Relationship Id="rId10" Type="http://schemas.openxmlformats.org/officeDocument/2006/relationships/hyperlink" Target="https://github.com/Servir-Mekong/hydra-floods" TargetMode="External"/><Relationship Id="rId13" Type="http://schemas.openxmlformats.org/officeDocument/2006/relationships/image" Target="../media/image154.png"/><Relationship Id="rId12" Type="http://schemas.openxmlformats.org/officeDocument/2006/relationships/hyperlink" Target="https://doi.org/10.3390/rs12152469" TargetMode="External"/><Relationship Id="rId15" Type="http://schemas.openxmlformats.org/officeDocument/2006/relationships/image" Target="../media/image156.png"/><Relationship Id="rId14" Type="http://schemas.openxmlformats.org/officeDocument/2006/relationships/hyperlink" Target="https://hydrafloods-servir.adpc.net/map/" TargetMode="External"/><Relationship Id="rId17" Type="http://schemas.openxmlformats.org/officeDocument/2006/relationships/image" Target="../media/image162.png"/><Relationship Id="rId16" Type="http://schemas.openxmlformats.org/officeDocument/2006/relationships/hyperlink" Target="https://github.com/Servir-Mekong/hydra-flood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160.png"/><Relationship Id="rId4" Type="http://schemas.openxmlformats.org/officeDocument/2006/relationships/image" Target="../media/image159.png"/><Relationship Id="rId5" Type="http://schemas.openxmlformats.org/officeDocument/2006/relationships/image" Target="../media/image161.png"/><Relationship Id="rId6" Type="http://schemas.openxmlformats.org/officeDocument/2006/relationships/hyperlink" Target="https://hydrafloods-servir.adpc.net/map/"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hyperlink" Target="https://www.humanitarianresponse.info/sites/www.humanitarianresponse.info/files/documents/files/hrf_sitrep_no3_16-oct-20.pdf" TargetMode="External"/><Relationship Id="rId4" Type="http://schemas.openxmlformats.org/officeDocument/2006/relationships/image" Target="../media/image19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image" Target="../media/image189.png"/><Relationship Id="rId4" Type="http://schemas.openxmlformats.org/officeDocument/2006/relationships/hyperlink" Target="https://hydrafloods-servir.adpc.net/map/" TargetMode="External"/><Relationship Id="rId5" Type="http://schemas.openxmlformats.org/officeDocument/2006/relationships/image" Target="../media/image169.png"/><Relationship Id="rId6" Type="http://schemas.openxmlformats.org/officeDocument/2006/relationships/hyperlink" Target="https://docs.google.com/document/d/1Az_IZLRERVXTZV6spLmWAo5UKBFEIZaWsqpDB_7dgYw/edit" TargetMode="External"/><Relationship Id="rId7" Type="http://schemas.openxmlformats.org/officeDocument/2006/relationships/image" Target="../media/image1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image" Target="../media/image187.png"/><Relationship Id="rId4" Type="http://schemas.openxmlformats.org/officeDocument/2006/relationships/hyperlink" Target="https://sites.google.com/uah.edu/2020-tensorflow-technical-exch/hom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 Id="rId3" Type="http://schemas.openxmlformats.org/officeDocument/2006/relationships/hyperlink" Target="https://forms.gle/3CGop8Kdaw87wT9L9" TargetMode="External"/><Relationship Id="rId4" Type="http://schemas.openxmlformats.org/officeDocument/2006/relationships/image" Target="../media/image125.png"/><Relationship Id="rId5" Type="http://schemas.openxmlformats.org/officeDocument/2006/relationships/hyperlink" Target="https://forms.gle/3CGop8Kdaw87wT9L9" TargetMode="External"/><Relationship Id="rId6" Type="http://schemas.openxmlformats.org/officeDocument/2006/relationships/hyperlink" Target="https://forms.gle/3CGop8Kdaw87wT9L9" TargetMode="External"/><Relationship Id="rId7" Type="http://schemas.openxmlformats.org/officeDocument/2006/relationships/image" Target="../media/image43.png"/></Relationships>
</file>

<file path=ppt/slides/_rels/slide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64.png"/><Relationship Id="rId12" Type="http://schemas.openxmlformats.org/officeDocument/2006/relationships/image" Target="../media/image62.png"/><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71.png"/><Relationship Id="rId4" Type="http://schemas.openxmlformats.org/officeDocument/2006/relationships/image" Target="../media/image48.png"/><Relationship Id="rId9" Type="http://schemas.openxmlformats.org/officeDocument/2006/relationships/image" Target="../media/image56.png"/><Relationship Id="rId5" Type="http://schemas.openxmlformats.org/officeDocument/2006/relationships/image" Target="../media/image6.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44.png"/><Relationship Id="rId5" Type="http://schemas.openxmlformats.org/officeDocument/2006/relationships/image" Target="../media/image34.png"/><Relationship Id="rId6" Type="http://schemas.openxmlformats.org/officeDocument/2006/relationships/hyperlink" Target="mailto:timothy.j.mayer@nasa.gov" TargetMode="External"/><Relationship Id="rId7" Type="http://schemas.openxmlformats.org/officeDocument/2006/relationships/hyperlink" Target="mailto:biplov.bhandari@nasa.gov"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image" Target="../media/image177.jpg"/><Relationship Id="rId4" Type="http://schemas.openxmlformats.org/officeDocument/2006/relationships/hyperlink" Target="https://www.servirglobal.net/" TargetMode="External"/><Relationship Id="rId9" Type="http://schemas.openxmlformats.org/officeDocument/2006/relationships/image" Target="../media/image172.png"/><Relationship Id="rId5" Type="http://schemas.openxmlformats.org/officeDocument/2006/relationships/image" Target="../media/image165.png"/><Relationship Id="rId6" Type="http://schemas.openxmlformats.org/officeDocument/2006/relationships/hyperlink" Target="https://www.facebook.com/servirglobal" TargetMode="External"/><Relationship Id="rId7" Type="http://schemas.openxmlformats.org/officeDocument/2006/relationships/image" Target="../media/image168.png"/><Relationship Id="rId8" Type="http://schemas.openxmlformats.org/officeDocument/2006/relationships/hyperlink" Target="https://www.youtube.com/user/servirglobal" TargetMode="External"/><Relationship Id="rId11" Type="http://schemas.openxmlformats.org/officeDocument/2006/relationships/image" Target="../media/image171.png"/><Relationship Id="rId10" Type="http://schemas.openxmlformats.org/officeDocument/2006/relationships/hyperlink" Target="https://www.instagram.com/servir.global/" TargetMode="External"/><Relationship Id="rId13" Type="http://schemas.openxmlformats.org/officeDocument/2006/relationships/image" Target="../media/image173.png"/><Relationship Id="rId12" Type="http://schemas.openxmlformats.org/officeDocument/2006/relationships/hyperlink" Target="https://www.linkedin.com/company/servir-global/" TargetMode="External"/><Relationship Id="rId15" Type="http://schemas.openxmlformats.org/officeDocument/2006/relationships/image" Target="../media/image174.png"/><Relationship Id="rId14" Type="http://schemas.openxmlformats.org/officeDocument/2006/relationships/hyperlink" Target="https://twitter.com/SERVIRGlobal" TargetMode="External"/><Relationship Id="rId17" Type="http://schemas.openxmlformats.org/officeDocument/2006/relationships/image" Target="../media/image179.png"/><Relationship Id="rId16" Type="http://schemas.openxmlformats.org/officeDocument/2006/relationships/image" Target="../media/image1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185.png"/><Relationship Id="rId4" Type="http://schemas.openxmlformats.org/officeDocument/2006/relationships/image" Target="../media/image137.png"/><Relationship Id="rId9" Type="http://schemas.openxmlformats.org/officeDocument/2006/relationships/hyperlink" Target="https://ieeexplore.ieee.org/document/9242297" TargetMode="External"/><Relationship Id="rId5" Type="http://schemas.openxmlformats.org/officeDocument/2006/relationships/hyperlink" Target="https://servir-mekong.github.io/hydra-floods/workflow-example/" TargetMode="External"/><Relationship Id="rId6" Type="http://schemas.openxmlformats.org/officeDocument/2006/relationships/hyperlink" Target="https://servir-mekong.github.io/hydra-floods/workflow-example/" TargetMode="External"/><Relationship Id="rId7" Type="http://schemas.openxmlformats.org/officeDocument/2006/relationships/hyperlink" Target="https://servir-mekong.github.io/hydra-floods/depths/" TargetMode="External"/><Relationship Id="rId8" Type="http://schemas.openxmlformats.org/officeDocument/2006/relationships/hyperlink" Target="https://nhess.copernicus.org/articles/19/2053/2019/" TargetMode="External"/><Relationship Id="rId11" Type="http://schemas.openxmlformats.org/officeDocument/2006/relationships/hyperlink" Target="https://servir-mekong.github.io/hydra-floods/algorithms/" TargetMode="External"/><Relationship Id="rId10" Type="http://schemas.openxmlformats.org/officeDocument/2006/relationships/hyperlink" Target="https://www.sciencedirect.com/science/article/pii/S2667393221000053" TargetMode="External"/><Relationship Id="rId12" Type="http://schemas.openxmlformats.org/officeDocument/2006/relationships/hyperlink" Target="https://servir-mekong.github.io/hydra-floods/algorithm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image" Target="../media/image178.png"/><Relationship Id="rId4" Type="http://schemas.openxmlformats.org/officeDocument/2006/relationships/image" Target="../media/image176.png"/><Relationship Id="rId9" Type="http://schemas.openxmlformats.org/officeDocument/2006/relationships/hyperlink" Target="https://appliedsciences.nasa.gov/join-mission/training/english/arset-monitoring-and-modeling-floods-using-earth-observations" TargetMode="External"/><Relationship Id="rId5" Type="http://schemas.openxmlformats.org/officeDocument/2006/relationships/hyperlink" Target="https://www.climatelinks.org/blog/connecting-space-village-reduce-flood-impacts" TargetMode="External"/><Relationship Id="rId6" Type="http://schemas.openxmlformats.org/officeDocument/2006/relationships/image" Target="../media/image180.png"/><Relationship Id="rId7" Type="http://schemas.openxmlformats.org/officeDocument/2006/relationships/hyperlink" Target="https://appliedsciences.nasa.gov/join-mission/training/english/arset-monitoring-and-modeling-floods-using-earth-observations" TargetMode="External"/><Relationship Id="rId8" Type="http://schemas.openxmlformats.org/officeDocument/2006/relationships/image" Target="../media/image184.png"/><Relationship Id="rId10" Type="http://schemas.openxmlformats.org/officeDocument/2006/relationships/image" Target="../media/image1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image" Target="../media/image183.png"/><Relationship Id="rId4" Type="http://schemas.openxmlformats.org/officeDocument/2006/relationships/image" Target="../media/image186.png"/><Relationship Id="rId5" Type="http://schemas.openxmlformats.org/officeDocument/2006/relationships/image" Target="../media/image1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 Id="rId3" Type="http://schemas.openxmlformats.org/officeDocument/2006/relationships/image" Target="../media/image191.png"/><Relationship Id="rId4" Type="http://schemas.openxmlformats.org/officeDocument/2006/relationships/image" Target="../media/image137.png"/><Relationship Id="rId5" Type="http://schemas.openxmlformats.org/officeDocument/2006/relationships/image" Target="../media/image181.png"/><Relationship Id="rId6" Type="http://schemas.openxmlformats.org/officeDocument/2006/relationships/hyperlink" Target="https://www.tandfonline.com/doi/abs/10.1080/014311698215649" TargetMode="External"/><Relationship Id="rId7" Type="http://schemas.openxmlformats.org/officeDocument/2006/relationships/image" Target="../media/image1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hyperlink" Target="https://github.com/gee-community/ee-tensorflow-notebooks/blob/master/landsat_qa_cnn/lc8_ee_qa_unet.ipynb" TargetMode="External"/><Relationship Id="rId4" Type="http://schemas.openxmlformats.org/officeDocument/2006/relationships/image" Target="../media/image19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 Id="rId3" Type="http://schemas.openxmlformats.org/officeDocument/2006/relationships/hyperlink" Target="https://storymaps.arcgis.com/stories/9a130a0e8c424dceb91a42839662c1f3" TargetMode="External"/><Relationship Id="rId4" Type="http://schemas.openxmlformats.org/officeDocument/2006/relationships/image" Target="../media/image19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 Id="rId3" Type="http://schemas.openxmlformats.org/officeDocument/2006/relationships/image" Target="../media/image1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52.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0" Type="http://schemas.openxmlformats.org/officeDocument/2006/relationships/image" Target="../media/image8.png"/><Relationship Id="rId22" Type="http://schemas.openxmlformats.org/officeDocument/2006/relationships/image" Target="../media/image116.png"/><Relationship Id="rId21" Type="http://schemas.openxmlformats.org/officeDocument/2006/relationships/image" Target="../media/image77.png"/><Relationship Id="rId24" Type="http://schemas.openxmlformats.org/officeDocument/2006/relationships/image" Target="../media/image84.png"/><Relationship Id="rId23" Type="http://schemas.openxmlformats.org/officeDocument/2006/relationships/image" Target="../media/image99.png"/><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49.png"/><Relationship Id="rId4" Type="http://schemas.openxmlformats.org/officeDocument/2006/relationships/image" Target="../media/image59.png"/><Relationship Id="rId9" Type="http://schemas.openxmlformats.org/officeDocument/2006/relationships/image" Target="../media/image75.png"/><Relationship Id="rId26" Type="http://schemas.openxmlformats.org/officeDocument/2006/relationships/image" Target="../media/image79.png"/><Relationship Id="rId25" Type="http://schemas.openxmlformats.org/officeDocument/2006/relationships/image" Target="../media/image78.png"/><Relationship Id="rId28" Type="http://schemas.openxmlformats.org/officeDocument/2006/relationships/image" Target="../media/image90.png"/><Relationship Id="rId27" Type="http://schemas.openxmlformats.org/officeDocument/2006/relationships/image" Target="../media/image85.png"/><Relationship Id="rId5" Type="http://schemas.openxmlformats.org/officeDocument/2006/relationships/image" Target="../media/image54.png"/><Relationship Id="rId6" Type="http://schemas.openxmlformats.org/officeDocument/2006/relationships/image" Target="../media/image55.png"/><Relationship Id="rId29" Type="http://schemas.openxmlformats.org/officeDocument/2006/relationships/image" Target="../media/image86.png"/><Relationship Id="rId7" Type="http://schemas.openxmlformats.org/officeDocument/2006/relationships/image" Target="../media/image65.png"/><Relationship Id="rId8" Type="http://schemas.openxmlformats.org/officeDocument/2006/relationships/image" Target="../media/image60.png"/><Relationship Id="rId31" Type="http://schemas.openxmlformats.org/officeDocument/2006/relationships/image" Target="../media/image81.png"/><Relationship Id="rId30" Type="http://schemas.openxmlformats.org/officeDocument/2006/relationships/image" Target="../media/image101.png"/><Relationship Id="rId11" Type="http://schemas.openxmlformats.org/officeDocument/2006/relationships/image" Target="../media/image72.png"/><Relationship Id="rId33" Type="http://schemas.openxmlformats.org/officeDocument/2006/relationships/image" Target="../media/image104.png"/><Relationship Id="rId10" Type="http://schemas.openxmlformats.org/officeDocument/2006/relationships/image" Target="../media/image67.png"/><Relationship Id="rId32" Type="http://schemas.openxmlformats.org/officeDocument/2006/relationships/image" Target="../media/image80.png"/><Relationship Id="rId13" Type="http://schemas.openxmlformats.org/officeDocument/2006/relationships/image" Target="../media/image74.jpg"/><Relationship Id="rId35" Type="http://schemas.openxmlformats.org/officeDocument/2006/relationships/image" Target="../media/image109.png"/><Relationship Id="rId12" Type="http://schemas.openxmlformats.org/officeDocument/2006/relationships/image" Target="../media/image76.jpg"/><Relationship Id="rId34" Type="http://schemas.openxmlformats.org/officeDocument/2006/relationships/image" Target="../media/image93.png"/><Relationship Id="rId15" Type="http://schemas.openxmlformats.org/officeDocument/2006/relationships/image" Target="../media/image83.png"/><Relationship Id="rId37" Type="http://schemas.openxmlformats.org/officeDocument/2006/relationships/image" Target="../media/image100.png"/><Relationship Id="rId14" Type="http://schemas.openxmlformats.org/officeDocument/2006/relationships/image" Target="../media/image66.png"/><Relationship Id="rId36" Type="http://schemas.openxmlformats.org/officeDocument/2006/relationships/image" Target="../media/image96.png"/><Relationship Id="rId17" Type="http://schemas.openxmlformats.org/officeDocument/2006/relationships/image" Target="../media/image68.png"/><Relationship Id="rId16" Type="http://schemas.openxmlformats.org/officeDocument/2006/relationships/image" Target="../media/image73.png"/><Relationship Id="rId19" Type="http://schemas.openxmlformats.org/officeDocument/2006/relationships/image" Target="../media/image7.png"/><Relationship Id="rId18"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94.png"/><Relationship Id="rId4" Type="http://schemas.openxmlformats.org/officeDocument/2006/relationships/image" Target="../media/image1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71.png"/><Relationship Id="rId4" Type="http://schemas.openxmlformats.org/officeDocument/2006/relationships/image" Target="../media/image61.png"/><Relationship Id="rId9"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6.png"/><Relationship Id="rId7" Type="http://schemas.openxmlformats.org/officeDocument/2006/relationships/image" Target="../media/image64.png"/><Relationship Id="rId8" Type="http://schemas.openxmlformats.org/officeDocument/2006/relationships/image" Target="../media/image6.png"/><Relationship Id="rId11" Type="http://schemas.openxmlformats.org/officeDocument/2006/relationships/image" Target="../media/image9.png"/><Relationship Id="rId10" Type="http://schemas.openxmlformats.org/officeDocument/2006/relationships/image" Target="../media/image2.png"/><Relationship Id="rId13" Type="http://schemas.openxmlformats.org/officeDocument/2006/relationships/image" Target="../media/image8.png"/><Relationship Id="rId12" Type="http://schemas.openxmlformats.org/officeDocument/2006/relationships/image" Target="../media/image7.png"/><Relationship Id="rId15" Type="http://schemas.openxmlformats.org/officeDocument/2006/relationships/image" Target="../media/image128.png"/><Relationship Id="rId14" Type="http://schemas.openxmlformats.org/officeDocument/2006/relationships/image" Target="../media/image4.png"/><Relationship Id="rId17" Type="http://schemas.openxmlformats.org/officeDocument/2006/relationships/image" Target="../media/image111.png"/><Relationship Id="rId16" Type="http://schemas.openxmlformats.org/officeDocument/2006/relationships/image" Target="../media/image119.png"/><Relationship Id="rId18"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2"/>
          <p:cNvPicPr preferRelativeResize="0"/>
          <p:nvPr/>
        </p:nvPicPr>
        <p:blipFill>
          <a:blip r:embed="rId3">
            <a:alphaModFix/>
          </a:blip>
          <a:stretch>
            <a:fillRect/>
          </a:stretch>
        </p:blipFill>
        <p:spPr>
          <a:xfrm>
            <a:off x="469025" y="3219332"/>
            <a:ext cx="689100" cy="687600"/>
          </a:xfrm>
          <a:prstGeom prst="ellipse">
            <a:avLst/>
          </a:prstGeom>
          <a:noFill/>
          <a:ln>
            <a:noFill/>
          </a:ln>
        </p:spPr>
      </p:pic>
      <p:pic>
        <p:nvPicPr>
          <p:cNvPr id="236" name="Google Shape;236;p42"/>
          <p:cNvPicPr preferRelativeResize="0"/>
          <p:nvPr/>
        </p:nvPicPr>
        <p:blipFill>
          <a:blip r:embed="rId4">
            <a:alphaModFix/>
          </a:blip>
          <a:stretch>
            <a:fillRect/>
          </a:stretch>
        </p:blipFill>
        <p:spPr>
          <a:xfrm>
            <a:off x="2366545" y="3180919"/>
            <a:ext cx="764400" cy="764400"/>
          </a:xfrm>
          <a:prstGeom prst="ellipse">
            <a:avLst/>
          </a:prstGeom>
          <a:noFill/>
          <a:ln>
            <a:noFill/>
          </a:ln>
        </p:spPr>
      </p:pic>
      <p:pic>
        <p:nvPicPr>
          <p:cNvPr id="237" name="Google Shape;237;p42"/>
          <p:cNvPicPr preferRelativeResize="0"/>
          <p:nvPr/>
        </p:nvPicPr>
        <p:blipFill>
          <a:blip r:embed="rId5">
            <a:alphaModFix/>
          </a:blip>
          <a:stretch>
            <a:fillRect/>
          </a:stretch>
        </p:blipFill>
        <p:spPr>
          <a:xfrm>
            <a:off x="1375926" y="3180936"/>
            <a:ext cx="764400" cy="764400"/>
          </a:xfrm>
          <a:prstGeom prst="ellipse">
            <a:avLst/>
          </a:prstGeom>
          <a:noFill/>
          <a:ln>
            <a:noFill/>
          </a:ln>
        </p:spPr>
      </p:pic>
      <p:sp>
        <p:nvSpPr>
          <p:cNvPr id="238" name="Google Shape;238;p42"/>
          <p:cNvSpPr txBox="1"/>
          <p:nvPr/>
        </p:nvSpPr>
        <p:spPr>
          <a:xfrm>
            <a:off x="419575" y="892825"/>
            <a:ext cx="8436900" cy="1560900"/>
          </a:xfrm>
          <a:prstGeom prst="rect">
            <a:avLst/>
          </a:prstGeom>
          <a:noFill/>
          <a:ln>
            <a:noFill/>
          </a:ln>
        </p:spPr>
        <p:txBody>
          <a:bodyPr anchorCtr="0" anchor="ctr" bIns="34250" lIns="34250" spcFirstLastPara="1" rIns="34250" wrap="square" tIns="34250">
            <a:noAutofit/>
          </a:bodyPr>
          <a:lstStyle/>
          <a:p>
            <a:pPr indent="0" lvl="0" marL="0" marR="0" rtl="0" algn="l">
              <a:lnSpc>
                <a:spcPct val="100000"/>
              </a:lnSpc>
              <a:spcBef>
                <a:spcPts val="0"/>
              </a:spcBef>
              <a:spcAft>
                <a:spcPts val="0"/>
              </a:spcAft>
              <a:buNone/>
            </a:pPr>
            <a:r>
              <a:rPr lang="en">
                <a:solidFill>
                  <a:srgbClr val="FFFFFF"/>
                </a:solidFill>
                <a:latin typeface="Open Sans"/>
                <a:ea typeface="Open Sans"/>
                <a:cs typeface="Open Sans"/>
                <a:sym typeface="Open Sans"/>
              </a:rPr>
              <a:t>October</a:t>
            </a:r>
            <a:r>
              <a:rPr lang="en">
                <a:solidFill>
                  <a:srgbClr val="FFFFFF"/>
                </a:solidFill>
                <a:latin typeface="Open Sans"/>
                <a:ea typeface="Open Sans"/>
                <a:cs typeface="Open Sans"/>
                <a:sym typeface="Open Sans"/>
              </a:rPr>
              <a:t> 5, 2022</a:t>
            </a:r>
            <a:endParaRPr>
              <a:solidFill>
                <a:srgbClr val="FFFFFF"/>
              </a:solidFill>
              <a:latin typeface="Open Sans"/>
              <a:ea typeface="Open Sans"/>
              <a:cs typeface="Open Sans"/>
              <a:sym typeface="Open Sans"/>
            </a:endParaRPr>
          </a:p>
          <a:p>
            <a:pPr indent="0" lvl="0" marL="0" rtl="0" algn="l">
              <a:spcBef>
                <a:spcPts val="0"/>
              </a:spcBef>
              <a:spcAft>
                <a:spcPts val="0"/>
              </a:spcAft>
              <a:buClr>
                <a:schemeClr val="dk1"/>
              </a:buClr>
              <a:buFont typeface="Arial"/>
              <a:buNone/>
            </a:pPr>
            <a:r>
              <a:rPr b="1" lang="en" sz="3600">
                <a:solidFill>
                  <a:schemeClr val="lt1"/>
                </a:solidFill>
                <a:latin typeface="Open Sans"/>
                <a:ea typeface="Open Sans"/>
                <a:cs typeface="Open Sans"/>
                <a:sym typeface="Open Sans"/>
              </a:rPr>
              <a:t>Geo For Good</a:t>
            </a:r>
            <a:endParaRPr b="1" sz="3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SzPts val="1100"/>
              <a:buNone/>
            </a:pPr>
            <a:r>
              <a:rPr b="1" lang="en" sz="3600">
                <a:solidFill>
                  <a:srgbClr val="FFFFFF"/>
                </a:solidFill>
                <a:latin typeface="Open Sans"/>
                <a:ea typeface="Open Sans"/>
                <a:cs typeface="Open Sans"/>
                <a:sym typeface="Open Sans"/>
              </a:rPr>
              <a:t>Capacity building with SERVIR’s service on HYDrologic Remote Sensing Analysis for Floods (HYDRAFloods)</a:t>
            </a:r>
            <a:endParaRPr b="1" sz="3600">
              <a:solidFill>
                <a:srgbClr val="FFFFFF"/>
              </a:solidFill>
              <a:latin typeface="Open Sans"/>
              <a:ea typeface="Open Sans"/>
              <a:cs typeface="Open Sans"/>
              <a:sym typeface="Open Sans"/>
            </a:endParaRPr>
          </a:p>
        </p:txBody>
      </p:sp>
      <p:sp>
        <p:nvSpPr>
          <p:cNvPr id="239" name="Google Shape;239;p42"/>
          <p:cNvSpPr txBox="1"/>
          <p:nvPr/>
        </p:nvSpPr>
        <p:spPr>
          <a:xfrm>
            <a:off x="191975" y="3948025"/>
            <a:ext cx="1243200" cy="323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Open Sans"/>
                <a:ea typeface="Open Sans"/>
                <a:cs typeface="Open Sans"/>
                <a:sym typeface="Open Sans"/>
              </a:rPr>
              <a:t>Tim Mayer</a:t>
            </a:r>
            <a:endParaRPr sz="900">
              <a:solidFill>
                <a:schemeClr val="lt1"/>
              </a:solidFill>
              <a:latin typeface="Open Sans"/>
              <a:ea typeface="Open Sans"/>
              <a:cs typeface="Open Sans"/>
              <a:sym typeface="Open Sans"/>
            </a:endParaRPr>
          </a:p>
        </p:txBody>
      </p:sp>
      <p:sp>
        <p:nvSpPr>
          <p:cNvPr id="240" name="Google Shape;240;p42"/>
          <p:cNvSpPr txBox="1"/>
          <p:nvPr/>
        </p:nvSpPr>
        <p:spPr>
          <a:xfrm>
            <a:off x="2144888" y="3948025"/>
            <a:ext cx="1243200" cy="323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Open Sans"/>
                <a:ea typeface="Open Sans"/>
                <a:cs typeface="Open Sans"/>
                <a:sym typeface="Open Sans"/>
              </a:rPr>
              <a:t>Emil Cherrington</a:t>
            </a:r>
            <a:endParaRPr sz="900">
              <a:solidFill>
                <a:schemeClr val="lt1"/>
              </a:solidFill>
              <a:latin typeface="Open Sans"/>
              <a:ea typeface="Open Sans"/>
              <a:cs typeface="Open Sans"/>
              <a:sym typeface="Open Sans"/>
            </a:endParaRPr>
          </a:p>
        </p:txBody>
      </p:sp>
      <p:sp>
        <p:nvSpPr>
          <p:cNvPr id="241" name="Google Shape;241;p42"/>
          <p:cNvSpPr txBox="1"/>
          <p:nvPr/>
        </p:nvSpPr>
        <p:spPr>
          <a:xfrm>
            <a:off x="1136525" y="3945325"/>
            <a:ext cx="1243200" cy="323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Open Sans"/>
                <a:ea typeface="Open Sans"/>
                <a:cs typeface="Open Sans"/>
                <a:sym typeface="Open Sans"/>
              </a:rPr>
              <a:t>Biplov Bhandari</a:t>
            </a:r>
            <a:endParaRPr sz="900">
              <a:solidFill>
                <a:schemeClr val="lt1"/>
              </a:solidFill>
              <a:latin typeface="Open Sans"/>
              <a:ea typeface="Open Sans"/>
              <a:cs typeface="Open Sans"/>
              <a:sym typeface="Open Sans"/>
            </a:endParaRPr>
          </a:p>
        </p:txBody>
      </p:sp>
      <p:pic>
        <p:nvPicPr>
          <p:cNvPr id="242" name="Google Shape;242;p42"/>
          <p:cNvPicPr preferRelativeResize="0"/>
          <p:nvPr/>
        </p:nvPicPr>
        <p:blipFill>
          <a:blip r:embed="rId6">
            <a:alphaModFix/>
          </a:blip>
          <a:stretch>
            <a:fillRect/>
          </a:stretch>
        </p:blipFill>
        <p:spPr>
          <a:xfrm>
            <a:off x="5494100" y="3663675"/>
            <a:ext cx="826500" cy="813900"/>
          </a:xfrm>
          <a:prstGeom prst="ellipse">
            <a:avLst/>
          </a:prstGeom>
          <a:noFill/>
          <a:ln>
            <a:noFill/>
          </a:ln>
        </p:spPr>
      </p:pic>
      <p:pic>
        <p:nvPicPr>
          <p:cNvPr id="243" name="Google Shape;243;p42"/>
          <p:cNvPicPr preferRelativeResize="0"/>
          <p:nvPr/>
        </p:nvPicPr>
        <p:blipFill rotWithShape="1">
          <a:blip r:embed="rId7">
            <a:alphaModFix/>
          </a:blip>
          <a:srcRect b="0" l="0" r="11378" t="0"/>
          <a:stretch/>
        </p:blipFill>
        <p:spPr>
          <a:xfrm>
            <a:off x="4644149" y="3654675"/>
            <a:ext cx="826500" cy="822900"/>
          </a:xfrm>
          <a:prstGeom prst="ellipse">
            <a:avLst/>
          </a:prstGeom>
          <a:noFill/>
          <a:ln>
            <a:noFill/>
          </a:ln>
        </p:spPr>
      </p:pic>
      <p:pic>
        <p:nvPicPr>
          <p:cNvPr id="244" name="Google Shape;244;p42"/>
          <p:cNvPicPr preferRelativeResize="0"/>
          <p:nvPr/>
        </p:nvPicPr>
        <p:blipFill rotWithShape="1">
          <a:blip r:embed="rId8">
            <a:alphaModFix/>
          </a:blip>
          <a:srcRect b="4807" l="0" r="0" t="0"/>
          <a:stretch/>
        </p:blipFill>
        <p:spPr>
          <a:xfrm>
            <a:off x="5468438" y="2819187"/>
            <a:ext cx="877800" cy="835500"/>
          </a:xfrm>
          <a:prstGeom prst="ellipse">
            <a:avLst/>
          </a:prstGeom>
          <a:noFill/>
          <a:ln>
            <a:noFill/>
          </a:ln>
        </p:spPr>
      </p:pic>
      <p:pic>
        <p:nvPicPr>
          <p:cNvPr id="245" name="Google Shape;245;p42"/>
          <p:cNvPicPr preferRelativeResize="0"/>
          <p:nvPr/>
        </p:nvPicPr>
        <p:blipFill>
          <a:blip r:embed="rId9">
            <a:alphaModFix/>
          </a:blip>
          <a:stretch>
            <a:fillRect/>
          </a:stretch>
        </p:blipFill>
        <p:spPr>
          <a:xfrm>
            <a:off x="3809588" y="2859375"/>
            <a:ext cx="804300" cy="804300"/>
          </a:xfrm>
          <a:prstGeom prst="ellipse">
            <a:avLst/>
          </a:prstGeom>
          <a:noFill/>
          <a:ln>
            <a:noFill/>
          </a:ln>
        </p:spPr>
      </p:pic>
      <p:pic>
        <p:nvPicPr>
          <p:cNvPr id="246" name="Google Shape;246;p42"/>
          <p:cNvPicPr preferRelativeResize="0"/>
          <p:nvPr/>
        </p:nvPicPr>
        <p:blipFill>
          <a:blip r:embed="rId10">
            <a:alphaModFix/>
          </a:blip>
          <a:stretch>
            <a:fillRect/>
          </a:stretch>
        </p:blipFill>
        <p:spPr>
          <a:xfrm>
            <a:off x="6386025" y="2829975"/>
            <a:ext cx="813900" cy="813900"/>
          </a:xfrm>
          <a:prstGeom prst="ellipse">
            <a:avLst/>
          </a:prstGeom>
          <a:noFill/>
          <a:ln>
            <a:noFill/>
          </a:ln>
        </p:spPr>
      </p:pic>
      <p:pic>
        <p:nvPicPr>
          <p:cNvPr id="247" name="Google Shape;247;p42"/>
          <p:cNvPicPr preferRelativeResize="0"/>
          <p:nvPr/>
        </p:nvPicPr>
        <p:blipFill>
          <a:blip r:embed="rId11">
            <a:alphaModFix/>
          </a:blip>
          <a:stretch>
            <a:fillRect/>
          </a:stretch>
        </p:blipFill>
        <p:spPr>
          <a:xfrm>
            <a:off x="6386013" y="3663675"/>
            <a:ext cx="813900" cy="813900"/>
          </a:xfrm>
          <a:prstGeom prst="ellipse">
            <a:avLst/>
          </a:prstGeom>
          <a:noFill/>
          <a:ln>
            <a:noFill/>
          </a:ln>
        </p:spPr>
      </p:pic>
      <p:pic>
        <p:nvPicPr>
          <p:cNvPr id="248" name="Google Shape;248;p42"/>
          <p:cNvPicPr preferRelativeResize="0"/>
          <p:nvPr/>
        </p:nvPicPr>
        <p:blipFill>
          <a:blip r:embed="rId12">
            <a:alphaModFix/>
          </a:blip>
          <a:stretch>
            <a:fillRect/>
          </a:stretch>
        </p:blipFill>
        <p:spPr>
          <a:xfrm>
            <a:off x="7265350" y="3659175"/>
            <a:ext cx="813900" cy="813900"/>
          </a:xfrm>
          <a:prstGeom prst="ellipse">
            <a:avLst/>
          </a:prstGeom>
          <a:noFill/>
          <a:ln>
            <a:noFill/>
          </a:ln>
        </p:spPr>
      </p:pic>
      <p:pic>
        <p:nvPicPr>
          <p:cNvPr id="249" name="Google Shape;249;p42"/>
          <p:cNvPicPr preferRelativeResize="0"/>
          <p:nvPr/>
        </p:nvPicPr>
        <p:blipFill rotWithShape="1">
          <a:blip r:embed="rId13">
            <a:alphaModFix/>
          </a:blip>
          <a:srcRect b="18059" l="0" r="0" t="0"/>
          <a:stretch/>
        </p:blipFill>
        <p:spPr>
          <a:xfrm>
            <a:off x="7239701" y="2831325"/>
            <a:ext cx="813900" cy="811200"/>
          </a:xfrm>
          <a:prstGeom prst="ellipse">
            <a:avLst/>
          </a:prstGeom>
          <a:noFill/>
          <a:ln>
            <a:noFill/>
          </a:ln>
        </p:spPr>
      </p:pic>
      <p:pic>
        <p:nvPicPr>
          <p:cNvPr descr="SERVIR Profile of Chinaporn Meechaiya &gt; SERVIR &gt; SERVIR | Global | Articles" id="250" name="Google Shape;250;p42"/>
          <p:cNvPicPr preferRelativeResize="0"/>
          <p:nvPr/>
        </p:nvPicPr>
        <p:blipFill rotWithShape="1">
          <a:blip r:embed="rId14">
            <a:alphaModFix/>
          </a:blip>
          <a:srcRect b="0" l="8391" r="0" t="14958"/>
          <a:stretch/>
        </p:blipFill>
        <p:spPr>
          <a:xfrm>
            <a:off x="8144675" y="2819175"/>
            <a:ext cx="804300" cy="835500"/>
          </a:xfrm>
          <a:prstGeom prst="ellipse">
            <a:avLst/>
          </a:prstGeom>
          <a:noFill/>
          <a:ln>
            <a:noFill/>
          </a:ln>
        </p:spPr>
      </p:pic>
      <p:pic>
        <p:nvPicPr>
          <p:cNvPr id="251" name="Google Shape;251;p42"/>
          <p:cNvPicPr preferRelativeResize="0"/>
          <p:nvPr/>
        </p:nvPicPr>
        <p:blipFill rotWithShape="1">
          <a:blip r:embed="rId15">
            <a:alphaModFix/>
          </a:blip>
          <a:srcRect b="32604" l="0" r="24727" t="12302"/>
          <a:stretch/>
        </p:blipFill>
        <p:spPr>
          <a:xfrm>
            <a:off x="8144675" y="3683870"/>
            <a:ext cx="804300" cy="851400"/>
          </a:xfrm>
          <a:prstGeom prst="ellipse">
            <a:avLst/>
          </a:prstGeom>
          <a:noFill/>
          <a:ln>
            <a:noFill/>
          </a:ln>
        </p:spPr>
      </p:pic>
      <p:pic>
        <p:nvPicPr>
          <p:cNvPr id="252" name="Google Shape;252;p42"/>
          <p:cNvPicPr preferRelativeResize="0"/>
          <p:nvPr/>
        </p:nvPicPr>
        <p:blipFill rotWithShape="1">
          <a:blip r:embed="rId16">
            <a:alphaModFix/>
          </a:blip>
          <a:srcRect b="43838" l="25747" r="7080" t="2907"/>
          <a:stretch/>
        </p:blipFill>
        <p:spPr>
          <a:xfrm>
            <a:off x="4653100" y="2819175"/>
            <a:ext cx="764400" cy="835500"/>
          </a:xfrm>
          <a:prstGeom prst="flowChartConnector">
            <a:avLst/>
          </a:prstGeom>
          <a:noFill/>
          <a:ln>
            <a:noFill/>
          </a:ln>
        </p:spPr>
      </p:pic>
      <p:pic>
        <p:nvPicPr>
          <p:cNvPr id="253" name="Google Shape;253;p42"/>
          <p:cNvPicPr preferRelativeResize="0"/>
          <p:nvPr/>
        </p:nvPicPr>
        <p:blipFill>
          <a:blip r:embed="rId17">
            <a:alphaModFix/>
          </a:blip>
          <a:stretch>
            <a:fillRect/>
          </a:stretch>
        </p:blipFill>
        <p:spPr>
          <a:xfrm>
            <a:off x="8164625" y="1966250"/>
            <a:ext cx="764400" cy="764400"/>
          </a:xfrm>
          <a:prstGeom prst="rect">
            <a:avLst/>
          </a:prstGeom>
          <a:noFill/>
          <a:ln>
            <a:noFill/>
          </a:ln>
        </p:spPr>
      </p:pic>
      <p:pic>
        <p:nvPicPr>
          <p:cNvPr id="254" name="Google Shape;254;p42"/>
          <p:cNvPicPr preferRelativeResize="0"/>
          <p:nvPr/>
        </p:nvPicPr>
        <p:blipFill>
          <a:blip r:embed="rId18">
            <a:alphaModFix/>
          </a:blip>
          <a:stretch>
            <a:fillRect/>
          </a:stretch>
        </p:blipFill>
        <p:spPr>
          <a:xfrm>
            <a:off x="7264451" y="1966247"/>
            <a:ext cx="764400" cy="764400"/>
          </a:xfrm>
          <a:prstGeom prst="rect">
            <a:avLst/>
          </a:prstGeom>
          <a:noFill/>
          <a:ln>
            <a:noFill/>
          </a:ln>
        </p:spPr>
      </p:pic>
      <p:pic>
        <p:nvPicPr>
          <p:cNvPr id="255" name="Google Shape;255;p42"/>
          <p:cNvPicPr preferRelativeResize="0"/>
          <p:nvPr/>
        </p:nvPicPr>
        <p:blipFill>
          <a:blip r:embed="rId19">
            <a:alphaModFix/>
          </a:blip>
          <a:stretch>
            <a:fillRect/>
          </a:stretch>
        </p:blipFill>
        <p:spPr>
          <a:xfrm>
            <a:off x="3816401" y="3704725"/>
            <a:ext cx="804300" cy="80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1">
            <a:hlinkClick r:id="rId3"/>
          </p:cNvPr>
          <p:cNvPicPr preferRelativeResize="0"/>
          <p:nvPr/>
        </p:nvPicPr>
        <p:blipFill rotWithShape="1">
          <a:blip r:embed="rId4">
            <a:alphaModFix/>
          </a:blip>
          <a:srcRect b="19001" l="18981" r="19167" t="20019"/>
          <a:stretch/>
        </p:blipFill>
        <p:spPr>
          <a:xfrm>
            <a:off x="1904044" y="951462"/>
            <a:ext cx="5335930" cy="3240573"/>
          </a:xfrm>
          <a:prstGeom prst="rect">
            <a:avLst/>
          </a:prstGeom>
          <a:noFill/>
          <a:ln>
            <a:noFill/>
          </a:ln>
        </p:spPr>
      </p:pic>
      <p:sp>
        <p:nvSpPr>
          <p:cNvPr id="492" name="Google Shape;492;p51"/>
          <p:cNvSpPr txBox="1"/>
          <p:nvPr/>
        </p:nvSpPr>
        <p:spPr>
          <a:xfrm>
            <a:off x="3071988" y="4337400"/>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u="sng">
                <a:solidFill>
                  <a:schemeClr val="hlink"/>
                </a:solidFill>
                <a:latin typeface="Lato"/>
                <a:ea typeface="Lato"/>
                <a:cs typeface="Lato"/>
                <a:sym typeface="Lato"/>
                <a:hlinkClick r:id="rId5"/>
              </a:rPr>
              <a:t>Colab Notebook</a:t>
            </a:r>
            <a:endParaRPr sz="2000">
              <a:solidFill>
                <a:schemeClr val="dk1"/>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lang="en">
                <a:solidFill>
                  <a:schemeClr val="dk1"/>
                </a:solidFill>
              </a:rPr>
              <a:t>***</a:t>
            </a:r>
            <a:r>
              <a:rPr b="1" lang="en" u="sng">
                <a:solidFill>
                  <a:schemeClr val="dk1"/>
                </a:solidFill>
              </a:rPr>
              <a:t>Copy a version to your drive</a:t>
            </a:r>
            <a:r>
              <a:rPr lang="en">
                <a:solidFill>
                  <a:schemeClr val="dk1"/>
                </a:solidFill>
              </a:rPr>
              <a:t>***</a:t>
            </a:r>
            <a:endParaRPr sz="2000">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2"/>
          <p:cNvPicPr preferRelativeResize="0"/>
          <p:nvPr/>
        </p:nvPicPr>
        <p:blipFill>
          <a:blip r:embed="rId3">
            <a:alphaModFix/>
          </a:blip>
          <a:stretch>
            <a:fillRect/>
          </a:stretch>
        </p:blipFill>
        <p:spPr>
          <a:xfrm>
            <a:off x="5339325" y="742375"/>
            <a:ext cx="3640299" cy="4291350"/>
          </a:xfrm>
          <a:prstGeom prst="rect">
            <a:avLst/>
          </a:prstGeom>
          <a:noFill/>
          <a:ln cap="flat" cmpd="sng" w="28575">
            <a:solidFill>
              <a:schemeClr val="dk2"/>
            </a:solidFill>
            <a:prstDash val="solid"/>
            <a:round/>
            <a:headEnd len="sm" w="sm" type="none"/>
            <a:tailEnd len="sm" w="sm" type="none"/>
          </a:ln>
        </p:spPr>
      </p:pic>
      <p:sp>
        <p:nvSpPr>
          <p:cNvPr id="498" name="Google Shape;498;p52"/>
          <p:cNvSpPr txBox="1"/>
          <p:nvPr/>
        </p:nvSpPr>
        <p:spPr>
          <a:xfrm>
            <a:off x="0" y="7620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Colab Set-up</a:t>
            </a:r>
            <a:endParaRPr b="1" sz="2100">
              <a:solidFill>
                <a:schemeClr val="lt1"/>
              </a:solidFill>
              <a:latin typeface="Open Sans"/>
              <a:ea typeface="Open Sans"/>
              <a:cs typeface="Open Sans"/>
              <a:sym typeface="Open Sans"/>
            </a:endParaRPr>
          </a:p>
        </p:txBody>
      </p:sp>
      <p:sp>
        <p:nvSpPr>
          <p:cNvPr id="499" name="Google Shape;499;p52"/>
          <p:cNvSpPr txBox="1"/>
          <p:nvPr/>
        </p:nvSpPr>
        <p:spPr>
          <a:xfrm>
            <a:off x="239600" y="1532850"/>
            <a:ext cx="4949700" cy="207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rgbClr val="267FB0"/>
                </a:solidFill>
              </a:rPr>
              <a:t>Copy the </a:t>
            </a:r>
            <a:r>
              <a:rPr lang="en" sz="3200">
                <a:solidFill>
                  <a:srgbClr val="267FB0"/>
                </a:solidFill>
              </a:rPr>
              <a:t>notebook</a:t>
            </a:r>
            <a:r>
              <a:rPr lang="en" sz="3200">
                <a:solidFill>
                  <a:srgbClr val="267FB0"/>
                </a:solidFill>
              </a:rPr>
              <a:t> to your drive</a:t>
            </a:r>
            <a:endParaRPr sz="3200">
              <a:solidFill>
                <a:srgbClr val="267FB0"/>
              </a:solidFill>
            </a:endParaRPr>
          </a:p>
          <a:p>
            <a:pPr indent="0" lvl="0" marL="0" rtl="0" algn="ctr">
              <a:spcBef>
                <a:spcPts val="0"/>
              </a:spcBef>
              <a:spcAft>
                <a:spcPts val="0"/>
              </a:spcAft>
              <a:buNone/>
            </a:pPr>
            <a:r>
              <a:rPr lang="en" sz="3200">
                <a:solidFill>
                  <a:srgbClr val="267FB0"/>
                </a:solidFill>
              </a:rPr>
              <a:t>-</a:t>
            </a:r>
            <a:endParaRPr sz="3200">
              <a:solidFill>
                <a:srgbClr val="267FB0"/>
              </a:solidFill>
            </a:endParaRPr>
          </a:p>
          <a:p>
            <a:pPr indent="0" lvl="0" marL="0" rtl="0" algn="ctr">
              <a:spcBef>
                <a:spcPts val="0"/>
              </a:spcBef>
              <a:spcAft>
                <a:spcPts val="0"/>
              </a:spcAft>
              <a:buNone/>
            </a:pPr>
            <a:r>
              <a:rPr lang="en" sz="2700">
                <a:solidFill>
                  <a:srgbClr val="267FB0"/>
                </a:solidFill>
              </a:rPr>
              <a:t>File: “Save a copy to my Drive”</a:t>
            </a:r>
            <a:endParaRPr sz="2700">
              <a:solidFill>
                <a:srgbClr val="267FB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53"/>
          <p:cNvPicPr preferRelativeResize="0"/>
          <p:nvPr/>
        </p:nvPicPr>
        <p:blipFill>
          <a:blip r:embed="rId3">
            <a:alphaModFix/>
          </a:blip>
          <a:stretch>
            <a:fillRect/>
          </a:stretch>
        </p:blipFill>
        <p:spPr>
          <a:xfrm>
            <a:off x="4487250" y="674125"/>
            <a:ext cx="4552424" cy="4399300"/>
          </a:xfrm>
          <a:prstGeom prst="rect">
            <a:avLst/>
          </a:prstGeom>
          <a:noFill/>
          <a:ln>
            <a:noFill/>
          </a:ln>
        </p:spPr>
      </p:pic>
      <p:sp>
        <p:nvSpPr>
          <p:cNvPr id="505" name="Google Shape;505;p53"/>
          <p:cNvSpPr txBox="1"/>
          <p:nvPr/>
        </p:nvSpPr>
        <p:spPr>
          <a:xfrm>
            <a:off x="0" y="76200"/>
            <a:ext cx="4267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Colab Set-up: Restart runtime</a:t>
            </a:r>
            <a:endParaRPr b="1" sz="2100">
              <a:solidFill>
                <a:schemeClr val="lt1"/>
              </a:solidFill>
              <a:latin typeface="Open Sans"/>
              <a:ea typeface="Open Sans"/>
              <a:cs typeface="Open Sans"/>
              <a:sym typeface="Open Sans"/>
            </a:endParaRPr>
          </a:p>
        </p:txBody>
      </p:sp>
      <p:pic>
        <p:nvPicPr>
          <p:cNvPr id="506" name="Google Shape;506;p53"/>
          <p:cNvPicPr preferRelativeResize="0"/>
          <p:nvPr/>
        </p:nvPicPr>
        <p:blipFill rotWithShape="1">
          <a:blip r:embed="rId4">
            <a:alphaModFix/>
          </a:blip>
          <a:srcRect b="19001" l="18981" r="19167" t="20019"/>
          <a:stretch/>
        </p:blipFill>
        <p:spPr>
          <a:xfrm>
            <a:off x="7498425" y="96201"/>
            <a:ext cx="770426" cy="467900"/>
          </a:xfrm>
          <a:prstGeom prst="rect">
            <a:avLst/>
          </a:prstGeom>
          <a:noFill/>
          <a:ln>
            <a:noFill/>
          </a:ln>
        </p:spPr>
      </p:pic>
      <p:sp>
        <p:nvSpPr>
          <p:cNvPr id="507" name="Google Shape;507;p53"/>
          <p:cNvSpPr txBox="1"/>
          <p:nvPr/>
        </p:nvSpPr>
        <p:spPr>
          <a:xfrm>
            <a:off x="324025" y="861800"/>
            <a:ext cx="4062600" cy="287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400">
                <a:solidFill>
                  <a:srgbClr val="267FB0"/>
                </a:solidFill>
              </a:rPr>
              <a:t>Restart runtime</a:t>
            </a:r>
            <a:endParaRPr sz="3000">
              <a:solidFill>
                <a:srgbClr val="267FB0"/>
              </a:solidFill>
            </a:endParaRPr>
          </a:p>
          <a:p>
            <a:pPr indent="0" lvl="0" marL="0" rtl="0" algn="ctr">
              <a:spcBef>
                <a:spcPts val="0"/>
              </a:spcBef>
              <a:spcAft>
                <a:spcPts val="0"/>
              </a:spcAft>
              <a:buNone/>
            </a:pPr>
            <a:r>
              <a:rPr lang="en" sz="3000">
                <a:solidFill>
                  <a:srgbClr val="267FB0"/>
                </a:solidFill>
              </a:rPr>
              <a:t>-</a:t>
            </a:r>
            <a:endParaRPr sz="3000">
              <a:solidFill>
                <a:srgbClr val="267FB0"/>
              </a:solidFill>
            </a:endParaRPr>
          </a:p>
          <a:p>
            <a:pPr indent="0" lvl="0" marL="0" rtl="0" algn="ctr">
              <a:spcBef>
                <a:spcPts val="0"/>
              </a:spcBef>
              <a:spcAft>
                <a:spcPts val="0"/>
              </a:spcAft>
              <a:buClr>
                <a:schemeClr val="dk1"/>
              </a:buClr>
              <a:buSzPts val="1100"/>
              <a:buFont typeface="Arial"/>
              <a:buNone/>
            </a:pPr>
            <a:r>
              <a:rPr lang="en" sz="4400">
                <a:solidFill>
                  <a:srgbClr val="267FB0"/>
                </a:solidFill>
              </a:rPr>
              <a:t>Circle back</a:t>
            </a:r>
            <a:endParaRPr sz="4400">
              <a:solidFill>
                <a:srgbClr val="267FB0"/>
              </a:solidFill>
            </a:endParaRPr>
          </a:p>
          <a:p>
            <a:pPr indent="0" lvl="0" marL="0" rtl="0" algn="ctr">
              <a:spcBef>
                <a:spcPts val="0"/>
              </a:spcBef>
              <a:spcAft>
                <a:spcPts val="0"/>
              </a:spcAft>
              <a:buClr>
                <a:schemeClr val="dk1"/>
              </a:buClr>
              <a:buSzPts val="1100"/>
              <a:buFont typeface="Arial"/>
              <a:buNone/>
            </a:pPr>
            <a:r>
              <a:rPr lang="en" sz="1900">
                <a:solidFill>
                  <a:srgbClr val="267FB0"/>
                </a:solidFill>
              </a:rPr>
              <a:t>-</a:t>
            </a:r>
            <a:endParaRPr sz="1900">
              <a:solidFill>
                <a:srgbClr val="267FB0"/>
              </a:solidFill>
            </a:endParaRPr>
          </a:p>
          <a:p>
            <a:pPr indent="-349250" lvl="0" marL="457200" rtl="0" algn="l">
              <a:spcBef>
                <a:spcPts val="0"/>
              </a:spcBef>
              <a:spcAft>
                <a:spcPts val="0"/>
              </a:spcAft>
              <a:buClr>
                <a:srgbClr val="267FB0"/>
              </a:buClr>
              <a:buSzPts val="1900"/>
              <a:buChar char="●"/>
            </a:pPr>
            <a:r>
              <a:rPr lang="en" sz="1900">
                <a:solidFill>
                  <a:srgbClr val="267FB0"/>
                </a:solidFill>
              </a:rPr>
              <a:t>pip install hydrafloods geemap: Cell #1</a:t>
            </a:r>
            <a:endParaRPr sz="3000">
              <a:solidFill>
                <a:srgbClr val="267FB0"/>
              </a:solidFill>
            </a:endParaRPr>
          </a:p>
        </p:txBody>
      </p:sp>
      <p:pic>
        <p:nvPicPr>
          <p:cNvPr id="508" name="Google Shape;508;p53"/>
          <p:cNvPicPr preferRelativeResize="0"/>
          <p:nvPr/>
        </p:nvPicPr>
        <p:blipFill>
          <a:blip r:embed="rId5">
            <a:alphaModFix/>
          </a:blip>
          <a:stretch>
            <a:fillRect/>
          </a:stretch>
        </p:blipFill>
        <p:spPr>
          <a:xfrm>
            <a:off x="1570375" y="3503524"/>
            <a:ext cx="1569900" cy="1569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4"/>
          <p:cNvSpPr/>
          <p:nvPr/>
        </p:nvSpPr>
        <p:spPr>
          <a:xfrm>
            <a:off x="6778100" y="804800"/>
            <a:ext cx="2321100" cy="285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4"/>
          <p:cNvSpPr txBox="1"/>
          <p:nvPr/>
        </p:nvSpPr>
        <p:spPr>
          <a:xfrm>
            <a:off x="0" y="76200"/>
            <a:ext cx="6755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Colab Set-up: Authentication “Road Map” </a:t>
            </a:r>
            <a:endParaRPr b="1" sz="2100">
              <a:solidFill>
                <a:schemeClr val="lt1"/>
              </a:solidFill>
              <a:latin typeface="Open Sans"/>
              <a:ea typeface="Open Sans"/>
              <a:cs typeface="Open Sans"/>
              <a:sym typeface="Open Sans"/>
            </a:endParaRPr>
          </a:p>
        </p:txBody>
      </p:sp>
      <p:pic>
        <p:nvPicPr>
          <p:cNvPr id="515" name="Google Shape;515;p54"/>
          <p:cNvPicPr preferRelativeResize="0"/>
          <p:nvPr/>
        </p:nvPicPr>
        <p:blipFill rotWithShape="1">
          <a:blip r:embed="rId3">
            <a:alphaModFix/>
          </a:blip>
          <a:srcRect b="19001" l="18981" r="19167" t="20019"/>
          <a:stretch/>
        </p:blipFill>
        <p:spPr>
          <a:xfrm>
            <a:off x="7498425" y="96201"/>
            <a:ext cx="770426" cy="467900"/>
          </a:xfrm>
          <a:prstGeom prst="rect">
            <a:avLst/>
          </a:prstGeom>
          <a:noFill/>
          <a:ln>
            <a:noFill/>
          </a:ln>
        </p:spPr>
      </p:pic>
      <p:sp>
        <p:nvSpPr>
          <p:cNvPr id="516" name="Google Shape;516;p54"/>
          <p:cNvSpPr/>
          <p:nvPr/>
        </p:nvSpPr>
        <p:spPr>
          <a:xfrm>
            <a:off x="4084000" y="804800"/>
            <a:ext cx="2631600" cy="285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4"/>
          <p:cNvSpPr/>
          <p:nvPr/>
        </p:nvSpPr>
        <p:spPr>
          <a:xfrm>
            <a:off x="0" y="804800"/>
            <a:ext cx="4021500" cy="285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54"/>
          <p:cNvPicPr preferRelativeResize="0"/>
          <p:nvPr/>
        </p:nvPicPr>
        <p:blipFill rotWithShape="1">
          <a:blip r:embed="rId4">
            <a:alphaModFix/>
          </a:blip>
          <a:srcRect b="0" l="2638" r="31061" t="0"/>
          <a:stretch/>
        </p:blipFill>
        <p:spPr>
          <a:xfrm>
            <a:off x="76200" y="1502175"/>
            <a:ext cx="2478217" cy="917175"/>
          </a:xfrm>
          <a:prstGeom prst="rect">
            <a:avLst/>
          </a:prstGeom>
          <a:noFill/>
          <a:ln cap="flat" cmpd="sng" w="9525">
            <a:solidFill>
              <a:srgbClr val="1F497D"/>
            </a:solidFill>
            <a:prstDash val="solid"/>
            <a:round/>
            <a:headEnd len="sm" w="sm" type="none"/>
            <a:tailEnd len="sm" w="sm" type="none"/>
          </a:ln>
        </p:spPr>
      </p:pic>
      <p:pic>
        <p:nvPicPr>
          <p:cNvPr id="519" name="Google Shape;519;p54"/>
          <p:cNvPicPr preferRelativeResize="0"/>
          <p:nvPr/>
        </p:nvPicPr>
        <p:blipFill>
          <a:blip r:embed="rId5">
            <a:alphaModFix/>
          </a:blip>
          <a:stretch>
            <a:fillRect/>
          </a:stretch>
        </p:blipFill>
        <p:spPr>
          <a:xfrm>
            <a:off x="2631850" y="1502175"/>
            <a:ext cx="1328312" cy="1352531"/>
          </a:xfrm>
          <a:prstGeom prst="rect">
            <a:avLst/>
          </a:prstGeom>
          <a:noFill/>
          <a:ln cap="flat" cmpd="sng" w="9525">
            <a:solidFill>
              <a:srgbClr val="1F497D"/>
            </a:solidFill>
            <a:prstDash val="solid"/>
            <a:round/>
            <a:headEnd len="sm" w="sm" type="none"/>
            <a:tailEnd len="sm" w="sm" type="none"/>
          </a:ln>
        </p:spPr>
      </p:pic>
      <p:pic>
        <p:nvPicPr>
          <p:cNvPr id="520" name="Google Shape;520;p54"/>
          <p:cNvPicPr preferRelativeResize="0"/>
          <p:nvPr/>
        </p:nvPicPr>
        <p:blipFill rotWithShape="1">
          <a:blip r:embed="rId6">
            <a:alphaModFix/>
          </a:blip>
          <a:srcRect b="0" l="0" r="0" t="4095"/>
          <a:stretch/>
        </p:blipFill>
        <p:spPr>
          <a:xfrm>
            <a:off x="7997900" y="1506850"/>
            <a:ext cx="1039075" cy="1333779"/>
          </a:xfrm>
          <a:prstGeom prst="rect">
            <a:avLst/>
          </a:prstGeom>
          <a:noFill/>
          <a:ln cap="flat" cmpd="sng" w="9525">
            <a:solidFill>
              <a:srgbClr val="1F497D"/>
            </a:solidFill>
            <a:prstDash val="solid"/>
            <a:round/>
            <a:headEnd len="sm" w="sm" type="none"/>
            <a:tailEnd len="sm" w="sm" type="none"/>
          </a:ln>
        </p:spPr>
      </p:pic>
      <p:pic>
        <p:nvPicPr>
          <p:cNvPr id="521" name="Google Shape;521;p54"/>
          <p:cNvPicPr preferRelativeResize="0"/>
          <p:nvPr/>
        </p:nvPicPr>
        <p:blipFill rotWithShape="1">
          <a:blip r:embed="rId7">
            <a:alphaModFix/>
          </a:blip>
          <a:srcRect b="4090" l="6982" r="7554" t="2302"/>
          <a:stretch/>
        </p:blipFill>
        <p:spPr>
          <a:xfrm>
            <a:off x="6877713" y="1502175"/>
            <a:ext cx="1039100" cy="1955100"/>
          </a:xfrm>
          <a:prstGeom prst="rect">
            <a:avLst/>
          </a:prstGeom>
          <a:noFill/>
          <a:ln cap="flat" cmpd="sng" w="9525">
            <a:solidFill>
              <a:srgbClr val="1F497D"/>
            </a:solidFill>
            <a:prstDash val="solid"/>
            <a:round/>
            <a:headEnd len="sm" w="sm" type="none"/>
            <a:tailEnd len="sm" w="sm" type="none"/>
          </a:ln>
        </p:spPr>
      </p:pic>
      <p:pic>
        <p:nvPicPr>
          <p:cNvPr id="522" name="Google Shape;522;p54"/>
          <p:cNvPicPr preferRelativeResize="0"/>
          <p:nvPr/>
        </p:nvPicPr>
        <p:blipFill rotWithShape="1">
          <a:blip r:embed="rId8">
            <a:alphaModFix/>
          </a:blip>
          <a:srcRect b="35594" l="5499" r="0" t="7790"/>
          <a:stretch/>
        </p:blipFill>
        <p:spPr>
          <a:xfrm>
            <a:off x="5420625" y="1506850"/>
            <a:ext cx="1223600" cy="833631"/>
          </a:xfrm>
          <a:prstGeom prst="rect">
            <a:avLst/>
          </a:prstGeom>
          <a:noFill/>
          <a:ln cap="flat" cmpd="sng" w="9525">
            <a:solidFill>
              <a:srgbClr val="1F497D"/>
            </a:solidFill>
            <a:prstDash val="solid"/>
            <a:round/>
            <a:headEnd len="sm" w="sm" type="none"/>
            <a:tailEnd len="sm" w="sm" type="none"/>
          </a:ln>
        </p:spPr>
      </p:pic>
      <p:pic>
        <p:nvPicPr>
          <p:cNvPr id="523" name="Google Shape;523;p54"/>
          <p:cNvPicPr preferRelativeResize="0"/>
          <p:nvPr/>
        </p:nvPicPr>
        <p:blipFill rotWithShape="1">
          <a:blip r:embed="rId9">
            <a:alphaModFix/>
          </a:blip>
          <a:srcRect b="38476" l="0" r="0" t="0"/>
          <a:stretch/>
        </p:blipFill>
        <p:spPr>
          <a:xfrm>
            <a:off x="4156275" y="1502175"/>
            <a:ext cx="1129500" cy="836625"/>
          </a:xfrm>
          <a:prstGeom prst="rect">
            <a:avLst/>
          </a:prstGeom>
          <a:noFill/>
          <a:ln cap="flat" cmpd="sng" w="9525">
            <a:solidFill>
              <a:srgbClr val="1F497D"/>
            </a:solidFill>
            <a:prstDash val="solid"/>
            <a:round/>
            <a:headEnd len="sm" w="sm" type="none"/>
            <a:tailEnd len="sm" w="sm" type="none"/>
          </a:ln>
        </p:spPr>
      </p:pic>
      <p:sp>
        <p:nvSpPr>
          <p:cNvPr id="524" name="Google Shape;524;p54"/>
          <p:cNvSpPr txBox="1"/>
          <p:nvPr/>
        </p:nvSpPr>
        <p:spPr>
          <a:xfrm>
            <a:off x="775748" y="1057275"/>
            <a:ext cx="99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Step 1</a:t>
            </a:r>
            <a:endParaRPr b="1"/>
          </a:p>
        </p:txBody>
      </p:sp>
      <p:sp>
        <p:nvSpPr>
          <p:cNvPr id="525" name="Google Shape;525;p54"/>
          <p:cNvSpPr txBox="1"/>
          <p:nvPr/>
        </p:nvSpPr>
        <p:spPr>
          <a:xfrm>
            <a:off x="2795750" y="1057275"/>
            <a:ext cx="103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Step 2</a:t>
            </a:r>
            <a:endParaRPr b="1"/>
          </a:p>
        </p:txBody>
      </p:sp>
      <p:sp>
        <p:nvSpPr>
          <p:cNvPr id="526" name="Google Shape;526;p54"/>
          <p:cNvSpPr txBox="1"/>
          <p:nvPr/>
        </p:nvSpPr>
        <p:spPr>
          <a:xfrm>
            <a:off x="4316100" y="1057275"/>
            <a:ext cx="92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Step 3</a:t>
            </a:r>
            <a:endParaRPr b="1"/>
          </a:p>
        </p:txBody>
      </p:sp>
      <p:sp>
        <p:nvSpPr>
          <p:cNvPr id="527" name="Google Shape;527;p54"/>
          <p:cNvSpPr txBox="1"/>
          <p:nvPr/>
        </p:nvSpPr>
        <p:spPr>
          <a:xfrm>
            <a:off x="5539200" y="1057275"/>
            <a:ext cx="92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Step 4</a:t>
            </a:r>
            <a:endParaRPr b="1"/>
          </a:p>
        </p:txBody>
      </p:sp>
      <p:sp>
        <p:nvSpPr>
          <p:cNvPr id="528" name="Google Shape;528;p54"/>
          <p:cNvSpPr txBox="1"/>
          <p:nvPr/>
        </p:nvSpPr>
        <p:spPr>
          <a:xfrm>
            <a:off x="6920549" y="1057275"/>
            <a:ext cx="8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Step 5</a:t>
            </a:r>
            <a:endParaRPr b="1"/>
          </a:p>
        </p:txBody>
      </p:sp>
      <p:sp>
        <p:nvSpPr>
          <p:cNvPr id="529" name="Google Shape;529;p54"/>
          <p:cNvSpPr txBox="1"/>
          <p:nvPr/>
        </p:nvSpPr>
        <p:spPr>
          <a:xfrm>
            <a:off x="8104699" y="1057275"/>
            <a:ext cx="8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Step 6</a:t>
            </a:r>
            <a:endParaRPr b="1"/>
          </a:p>
        </p:txBody>
      </p:sp>
      <p:sp>
        <p:nvSpPr>
          <p:cNvPr id="530" name="Google Shape;530;p54"/>
          <p:cNvSpPr/>
          <p:nvPr/>
        </p:nvSpPr>
        <p:spPr>
          <a:xfrm>
            <a:off x="8048450" y="2989125"/>
            <a:ext cx="928500" cy="468000"/>
          </a:xfrm>
          <a:prstGeom prst="roundRect">
            <a:avLst>
              <a:gd fmla="val 16667" name="adj"/>
            </a:avLst>
          </a:prstGeom>
          <a:solidFill>
            <a:srgbClr val="FFE59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67FB0"/>
                </a:solidFill>
              </a:rPr>
              <a:t>Copy Authorization Code</a:t>
            </a:r>
            <a:endParaRPr sz="800">
              <a:solidFill>
                <a:srgbClr val="267FB0"/>
              </a:solidFill>
            </a:endParaRPr>
          </a:p>
        </p:txBody>
      </p:sp>
      <p:cxnSp>
        <p:nvCxnSpPr>
          <p:cNvPr id="531" name="Google Shape;531;p54"/>
          <p:cNvCxnSpPr>
            <a:stCxn id="520" idx="2"/>
            <a:endCxn id="530" idx="0"/>
          </p:cNvCxnSpPr>
          <p:nvPr/>
        </p:nvCxnSpPr>
        <p:spPr>
          <a:xfrm flipH="1">
            <a:off x="8512638" y="2840629"/>
            <a:ext cx="4800" cy="148500"/>
          </a:xfrm>
          <a:prstGeom prst="straightConnector1">
            <a:avLst/>
          </a:prstGeom>
          <a:noFill/>
          <a:ln cap="flat" cmpd="sng" w="9525">
            <a:solidFill>
              <a:schemeClr val="dk2"/>
            </a:solidFill>
            <a:prstDash val="solid"/>
            <a:round/>
            <a:headEnd len="med" w="med" type="none"/>
            <a:tailEnd len="med" w="med" type="triangle"/>
          </a:ln>
        </p:spPr>
      </p:cxnSp>
      <p:sp>
        <p:nvSpPr>
          <p:cNvPr id="532" name="Google Shape;532;p54"/>
          <p:cNvSpPr txBox="1"/>
          <p:nvPr/>
        </p:nvSpPr>
        <p:spPr>
          <a:xfrm>
            <a:off x="5539198" y="4306650"/>
            <a:ext cx="99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Step 7</a:t>
            </a:r>
            <a:endParaRPr b="1"/>
          </a:p>
        </p:txBody>
      </p:sp>
      <p:sp>
        <p:nvSpPr>
          <p:cNvPr id="533" name="Google Shape;533;p54"/>
          <p:cNvSpPr/>
          <p:nvPr/>
        </p:nvSpPr>
        <p:spPr>
          <a:xfrm>
            <a:off x="6407250" y="4345800"/>
            <a:ext cx="2474100" cy="321900"/>
          </a:xfrm>
          <a:prstGeom prst="roundRect">
            <a:avLst>
              <a:gd fmla="val 16667" name="adj"/>
            </a:avLst>
          </a:prstGeom>
          <a:solidFill>
            <a:srgbClr val="FFE59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67FB0"/>
                </a:solidFill>
              </a:rPr>
              <a:t>Paste Authorization Code</a:t>
            </a:r>
            <a:endParaRPr>
              <a:solidFill>
                <a:srgbClr val="267FB0"/>
              </a:solidFill>
            </a:endParaRPr>
          </a:p>
        </p:txBody>
      </p:sp>
      <p:cxnSp>
        <p:nvCxnSpPr>
          <p:cNvPr id="534" name="Google Shape;534;p54"/>
          <p:cNvCxnSpPr>
            <a:stCxn id="530" idx="2"/>
            <a:endCxn id="533" idx="0"/>
          </p:cNvCxnSpPr>
          <p:nvPr/>
        </p:nvCxnSpPr>
        <p:spPr>
          <a:xfrm rot="5400000">
            <a:off x="7634150" y="3467175"/>
            <a:ext cx="888600" cy="868500"/>
          </a:xfrm>
          <a:prstGeom prst="curvedConnector3">
            <a:avLst>
              <a:gd fmla="val 5000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55"/>
          <p:cNvPicPr preferRelativeResize="0"/>
          <p:nvPr/>
        </p:nvPicPr>
        <p:blipFill rotWithShape="1">
          <a:blip r:embed="rId3">
            <a:alphaModFix/>
          </a:blip>
          <a:srcRect b="0" l="2638" r="0" t="0"/>
          <a:stretch/>
        </p:blipFill>
        <p:spPr>
          <a:xfrm>
            <a:off x="67125" y="2597575"/>
            <a:ext cx="5011526" cy="1263000"/>
          </a:xfrm>
          <a:prstGeom prst="rect">
            <a:avLst/>
          </a:prstGeom>
          <a:noFill/>
          <a:ln cap="flat" cmpd="sng" w="28575">
            <a:solidFill>
              <a:schemeClr val="dk2"/>
            </a:solidFill>
            <a:prstDash val="solid"/>
            <a:round/>
            <a:headEnd len="sm" w="sm" type="none"/>
            <a:tailEnd len="sm" w="sm" type="none"/>
          </a:ln>
        </p:spPr>
      </p:pic>
      <p:pic>
        <p:nvPicPr>
          <p:cNvPr id="540" name="Google Shape;540;p55"/>
          <p:cNvPicPr preferRelativeResize="0"/>
          <p:nvPr/>
        </p:nvPicPr>
        <p:blipFill>
          <a:blip r:embed="rId4">
            <a:alphaModFix/>
          </a:blip>
          <a:stretch>
            <a:fillRect/>
          </a:stretch>
        </p:blipFill>
        <p:spPr>
          <a:xfrm>
            <a:off x="5486575" y="1505125"/>
            <a:ext cx="3356649" cy="3417899"/>
          </a:xfrm>
          <a:prstGeom prst="rect">
            <a:avLst/>
          </a:prstGeom>
          <a:noFill/>
          <a:ln cap="flat" cmpd="sng" w="28575">
            <a:solidFill>
              <a:schemeClr val="dk2"/>
            </a:solidFill>
            <a:prstDash val="solid"/>
            <a:round/>
            <a:headEnd len="sm" w="sm" type="none"/>
            <a:tailEnd len="sm" w="sm" type="none"/>
          </a:ln>
        </p:spPr>
      </p:pic>
      <p:cxnSp>
        <p:nvCxnSpPr>
          <p:cNvPr id="541" name="Google Shape;541;p55"/>
          <p:cNvCxnSpPr>
            <a:stCxn id="539" idx="3"/>
            <a:endCxn id="540" idx="1"/>
          </p:cNvCxnSpPr>
          <p:nvPr/>
        </p:nvCxnSpPr>
        <p:spPr>
          <a:xfrm flipH="1" rot="10800000">
            <a:off x="5078651" y="3214075"/>
            <a:ext cx="408000" cy="15000"/>
          </a:xfrm>
          <a:prstGeom prst="curvedConnector3">
            <a:avLst>
              <a:gd fmla="val 49991" name="adj1"/>
            </a:avLst>
          </a:prstGeom>
          <a:noFill/>
          <a:ln cap="flat" cmpd="sng" w="28575">
            <a:solidFill>
              <a:schemeClr val="dk2"/>
            </a:solidFill>
            <a:prstDash val="solid"/>
            <a:round/>
            <a:headEnd len="med" w="med" type="none"/>
            <a:tailEnd len="med" w="med" type="triangle"/>
          </a:ln>
        </p:spPr>
      </p:cxnSp>
      <p:pic>
        <p:nvPicPr>
          <p:cNvPr id="542" name="Google Shape;542;p55"/>
          <p:cNvPicPr preferRelativeResize="0"/>
          <p:nvPr/>
        </p:nvPicPr>
        <p:blipFill rotWithShape="1">
          <a:blip r:embed="rId5">
            <a:alphaModFix/>
          </a:blip>
          <a:srcRect b="19001" l="18981" r="19167" t="20019"/>
          <a:stretch/>
        </p:blipFill>
        <p:spPr>
          <a:xfrm>
            <a:off x="7498425" y="96201"/>
            <a:ext cx="770426" cy="467900"/>
          </a:xfrm>
          <a:prstGeom prst="rect">
            <a:avLst/>
          </a:prstGeom>
          <a:noFill/>
          <a:ln>
            <a:noFill/>
          </a:ln>
        </p:spPr>
      </p:pic>
      <p:sp>
        <p:nvSpPr>
          <p:cNvPr id="543" name="Google Shape;543;p55"/>
          <p:cNvSpPr txBox="1"/>
          <p:nvPr/>
        </p:nvSpPr>
        <p:spPr>
          <a:xfrm>
            <a:off x="0" y="76200"/>
            <a:ext cx="6755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Colab Set-up: Authentication “Road Map” </a:t>
            </a:r>
            <a:endParaRPr b="1" sz="2100">
              <a:solidFill>
                <a:schemeClr val="lt1"/>
              </a:solidFill>
              <a:latin typeface="Open Sans"/>
              <a:ea typeface="Open Sans"/>
              <a:cs typeface="Open Sans"/>
              <a:sym typeface="Open Sans"/>
            </a:endParaRPr>
          </a:p>
        </p:txBody>
      </p:sp>
      <p:sp>
        <p:nvSpPr>
          <p:cNvPr id="544" name="Google Shape;544;p55"/>
          <p:cNvSpPr txBox="1"/>
          <p:nvPr/>
        </p:nvSpPr>
        <p:spPr>
          <a:xfrm>
            <a:off x="1503200" y="1811100"/>
            <a:ext cx="1874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t>Step 1</a:t>
            </a:r>
            <a:endParaRPr b="1" sz="3200"/>
          </a:p>
        </p:txBody>
      </p:sp>
      <p:sp>
        <p:nvSpPr>
          <p:cNvPr id="545" name="Google Shape;545;p55"/>
          <p:cNvSpPr txBox="1"/>
          <p:nvPr/>
        </p:nvSpPr>
        <p:spPr>
          <a:xfrm>
            <a:off x="6275425" y="777225"/>
            <a:ext cx="1919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t>Step 2</a:t>
            </a:r>
            <a:endParaRPr b="1" sz="3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56"/>
          <p:cNvPicPr preferRelativeResize="0"/>
          <p:nvPr/>
        </p:nvPicPr>
        <p:blipFill rotWithShape="1">
          <a:blip r:embed="rId3">
            <a:alphaModFix/>
          </a:blip>
          <a:srcRect b="35594" l="5499" r="0" t="7790"/>
          <a:stretch/>
        </p:blipFill>
        <p:spPr>
          <a:xfrm>
            <a:off x="4941950" y="1724250"/>
            <a:ext cx="3962593" cy="2699700"/>
          </a:xfrm>
          <a:prstGeom prst="rect">
            <a:avLst/>
          </a:prstGeom>
          <a:noFill/>
          <a:ln cap="flat" cmpd="sng" w="28575">
            <a:solidFill>
              <a:schemeClr val="dk2"/>
            </a:solidFill>
            <a:prstDash val="solid"/>
            <a:round/>
            <a:headEnd len="sm" w="sm" type="none"/>
            <a:tailEnd len="sm" w="sm" type="none"/>
          </a:ln>
        </p:spPr>
      </p:pic>
      <p:grpSp>
        <p:nvGrpSpPr>
          <p:cNvPr id="551" name="Google Shape;551;p56"/>
          <p:cNvGrpSpPr/>
          <p:nvPr/>
        </p:nvGrpSpPr>
        <p:grpSpPr>
          <a:xfrm>
            <a:off x="476525" y="1724250"/>
            <a:ext cx="3644765" cy="2699701"/>
            <a:chOff x="628925" y="1724250"/>
            <a:chExt cx="3644765" cy="2699701"/>
          </a:xfrm>
        </p:grpSpPr>
        <p:pic>
          <p:nvPicPr>
            <p:cNvPr id="552" name="Google Shape;552;p56"/>
            <p:cNvPicPr preferRelativeResize="0"/>
            <p:nvPr/>
          </p:nvPicPr>
          <p:blipFill rotWithShape="1">
            <a:blip r:embed="rId4">
              <a:alphaModFix/>
            </a:blip>
            <a:srcRect b="38476" l="0" r="0" t="0"/>
            <a:stretch/>
          </p:blipFill>
          <p:spPr>
            <a:xfrm>
              <a:off x="628925" y="1724250"/>
              <a:ext cx="3644765" cy="2699701"/>
            </a:xfrm>
            <a:prstGeom prst="rect">
              <a:avLst/>
            </a:prstGeom>
            <a:noFill/>
            <a:ln cap="flat" cmpd="sng" w="28575">
              <a:solidFill>
                <a:schemeClr val="dk2"/>
              </a:solidFill>
              <a:prstDash val="solid"/>
              <a:round/>
              <a:headEnd len="sm" w="sm" type="none"/>
              <a:tailEnd len="sm" w="sm" type="none"/>
            </a:ln>
          </p:spPr>
        </p:pic>
        <p:sp>
          <p:nvSpPr>
            <p:cNvPr id="553" name="Google Shape;553;p56"/>
            <p:cNvSpPr/>
            <p:nvPr/>
          </p:nvSpPr>
          <p:spPr>
            <a:xfrm>
              <a:off x="929725" y="3401500"/>
              <a:ext cx="2045100" cy="32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56"/>
          <p:cNvSpPr txBox="1"/>
          <p:nvPr/>
        </p:nvSpPr>
        <p:spPr>
          <a:xfrm>
            <a:off x="0" y="76200"/>
            <a:ext cx="649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100">
                <a:solidFill>
                  <a:schemeClr val="lt1"/>
                </a:solidFill>
                <a:latin typeface="Open Sans"/>
                <a:ea typeface="Open Sans"/>
                <a:cs typeface="Open Sans"/>
                <a:sym typeface="Open Sans"/>
              </a:rPr>
              <a:t>Colab Set-up: Authentication “Road Map” </a:t>
            </a:r>
            <a:endParaRPr b="1"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b="1" sz="2100">
              <a:solidFill>
                <a:schemeClr val="lt1"/>
              </a:solidFill>
              <a:latin typeface="Open Sans"/>
              <a:ea typeface="Open Sans"/>
              <a:cs typeface="Open Sans"/>
              <a:sym typeface="Open Sans"/>
            </a:endParaRPr>
          </a:p>
        </p:txBody>
      </p:sp>
      <p:pic>
        <p:nvPicPr>
          <p:cNvPr id="555" name="Google Shape;555;p56"/>
          <p:cNvPicPr preferRelativeResize="0"/>
          <p:nvPr/>
        </p:nvPicPr>
        <p:blipFill rotWithShape="1">
          <a:blip r:embed="rId5">
            <a:alphaModFix/>
          </a:blip>
          <a:srcRect b="19001" l="18981" r="19167" t="20019"/>
          <a:stretch/>
        </p:blipFill>
        <p:spPr>
          <a:xfrm>
            <a:off x="7498425" y="96201"/>
            <a:ext cx="770426" cy="467900"/>
          </a:xfrm>
          <a:prstGeom prst="rect">
            <a:avLst/>
          </a:prstGeom>
          <a:noFill/>
          <a:ln>
            <a:noFill/>
          </a:ln>
        </p:spPr>
      </p:pic>
      <p:cxnSp>
        <p:nvCxnSpPr>
          <p:cNvPr id="556" name="Google Shape;556;p56"/>
          <p:cNvCxnSpPr>
            <a:stCxn id="552" idx="3"/>
            <a:endCxn id="550" idx="1"/>
          </p:cNvCxnSpPr>
          <p:nvPr/>
        </p:nvCxnSpPr>
        <p:spPr>
          <a:xfrm>
            <a:off x="4121290" y="3074100"/>
            <a:ext cx="820800" cy="0"/>
          </a:xfrm>
          <a:prstGeom prst="straightConnector1">
            <a:avLst/>
          </a:prstGeom>
          <a:noFill/>
          <a:ln cap="flat" cmpd="sng" w="38100">
            <a:solidFill>
              <a:schemeClr val="dk2"/>
            </a:solidFill>
            <a:prstDash val="solid"/>
            <a:round/>
            <a:headEnd len="med" w="med" type="none"/>
            <a:tailEnd len="med" w="med" type="triangle"/>
          </a:ln>
        </p:spPr>
      </p:cxnSp>
      <p:sp>
        <p:nvSpPr>
          <p:cNvPr id="557" name="Google Shape;557;p56"/>
          <p:cNvSpPr txBox="1"/>
          <p:nvPr/>
        </p:nvSpPr>
        <p:spPr>
          <a:xfrm>
            <a:off x="1141000" y="977325"/>
            <a:ext cx="1847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t>Step 3</a:t>
            </a:r>
            <a:endParaRPr b="1" sz="3200"/>
          </a:p>
        </p:txBody>
      </p:sp>
      <p:sp>
        <p:nvSpPr>
          <p:cNvPr id="558" name="Google Shape;558;p56"/>
          <p:cNvSpPr txBox="1"/>
          <p:nvPr/>
        </p:nvSpPr>
        <p:spPr>
          <a:xfrm>
            <a:off x="5922275" y="977325"/>
            <a:ext cx="1847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t>Step 4</a:t>
            </a:r>
            <a:endParaRPr b="1" sz="3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57"/>
          <p:cNvPicPr preferRelativeResize="0"/>
          <p:nvPr/>
        </p:nvPicPr>
        <p:blipFill rotWithShape="1">
          <a:blip r:embed="rId3">
            <a:alphaModFix/>
          </a:blip>
          <a:srcRect b="0" l="0" r="0" t="4095"/>
          <a:stretch/>
        </p:blipFill>
        <p:spPr>
          <a:xfrm>
            <a:off x="3795775" y="970725"/>
            <a:ext cx="2821000" cy="3763499"/>
          </a:xfrm>
          <a:prstGeom prst="rect">
            <a:avLst/>
          </a:prstGeom>
          <a:noFill/>
          <a:ln cap="flat" cmpd="sng" w="28575">
            <a:solidFill>
              <a:schemeClr val="dk2"/>
            </a:solidFill>
            <a:prstDash val="solid"/>
            <a:round/>
            <a:headEnd len="sm" w="sm" type="none"/>
            <a:tailEnd len="sm" w="sm" type="none"/>
          </a:ln>
        </p:spPr>
      </p:pic>
      <p:pic>
        <p:nvPicPr>
          <p:cNvPr id="564" name="Google Shape;564;p57"/>
          <p:cNvPicPr preferRelativeResize="0"/>
          <p:nvPr/>
        </p:nvPicPr>
        <p:blipFill rotWithShape="1">
          <a:blip r:embed="rId4">
            <a:alphaModFix/>
          </a:blip>
          <a:srcRect b="4090" l="6982" r="7554" t="2302"/>
          <a:stretch/>
        </p:blipFill>
        <p:spPr>
          <a:xfrm>
            <a:off x="659950" y="863325"/>
            <a:ext cx="2114376" cy="3978301"/>
          </a:xfrm>
          <a:prstGeom prst="rect">
            <a:avLst/>
          </a:prstGeom>
          <a:noFill/>
          <a:ln cap="flat" cmpd="sng" w="28575">
            <a:solidFill>
              <a:schemeClr val="dk2"/>
            </a:solidFill>
            <a:prstDash val="solid"/>
            <a:round/>
            <a:headEnd len="sm" w="sm" type="none"/>
            <a:tailEnd len="sm" w="sm" type="none"/>
          </a:ln>
        </p:spPr>
      </p:pic>
      <p:sp>
        <p:nvSpPr>
          <p:cNvPr id="565" name="Google Shape;565;p57"/>
          <p:cNvSpPr/>
          <p:nvPr/>
        </p:nvSpPr>
        <p:spPr>
          <a:xfrm>
            <a:off x="7208150" y="2513925"/>
            <a:ext cx="1789500" cy="677100"/>
          </a:xfrm>
          <a:prstGeom prst="roundRect">
            <a:avLst>
              <a:gd fmla="val 16667" name="adj"/>
            </a:avLst>
          </a:prstGeom>
          <a:solidFill>
            <a:srgbClr val="FFE59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67FB0"/>
                </a:solidFill>
              </a:rPr>
              <a:t>Copy Authorization Code</a:t>
            </a:r>
            <a:endParaRPr>
              <a:solidFill>
                <a:srgbClr val="267FB0"/>
              </a:solidFill>
            </a:endParaRPr>
          </a:p>
        </p:txBody>
      </p:sp>
      <p:sp>
        <p:nvSpPr>
          <p:cNvPr id="566" name="Google Shape;566;p57"/>
          <p:cNvSpPr txBox="1"/>
          <p:nvPr/>
        </p:nvSpPr>
        <p:spPr>
          <a:xfrm>
            <a:off x="0" y="76200"/>
            <a:ext cx="649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Colab Set-up: Authentication “Road Map” </a:t>
            </a:r>
            <a:endParaRPr b="1"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b="1" sz="2100">
              <a:solidFill>
                <a:schemeClr val="lt1"/>
              </a:solidFill>
              <a:latin typeface="Open Sans"/>
              <a:ea typeface="Open Sans"/>
              <a:cs typeface="Open Sans"/>
              <a:sym typeface="Open Sans"/>
            </a:endParaRPr>
          </a:p>
        </p:txBody>
      </p:sp>
      <p:cxnSp>
        <p:nvCxnSpPr>
          <p:cNvPr id="567" name="Google Shape;567;p57"/>
          <p:cNvCxnSpPr>
            <a:stCxn id="564" idx="3"/>
            <a:endCxn id="563" idx="1"/>
          </p:cNvCxnSpPr>
          <p:nvPr/>
        </p:nvCxnSpPr>
        <p:spPr>
          <a:xfrm>
            <a:off x="2774326" y="2852475"/>
            <a:ext cx="1021500" cy="0"/>
          </a:xfrm>
          <a:prstGeom prst="straightConnector1">
            <a:avLst/>
          </a:prstGeom>
          <a:noFill/>
          <a:ln cap="flat" cmpd="sng" w="38100">
            <a:solidFill>
              <a:schemeClr val="dk2"/>
            </a:solidFill>
            <a:prstDash val="solid"/>
            <a:round/>
            <a:headEnd len="med" w="med" type="none"/>
            <a:tailEnd len="med" w="med" type="triangle"/>
          </a:ln>
        </p:spPr>
      </p:cxnSp>
      <p:cxnSp>
        <p:nvCxnSpPr>
          <p:cNvPr id="568" name="Google Shape;568;p57"/>
          <p:cNvCxnSpPr>
            <a:stCxn id="563" idx="3"/>
            <a:endCxn id="565" idx="1"/>
          </p:cNvCxnSpPr>
          <p:nvPr/>
        </p:nvCxnSpPr>
        <p:spPr>
          <a:xfrm>
            <a:off x="6616775" y="2852475"/>
            <a:ext cx="591300" cy="0"/>
          </a:xfrm>
          <a:prstGeom prst="straightConnector1">
            <a:avLst/>
          </a:prstGeom>
          <a:noFill/>
          <a:ln cap="flat" cmpd="sng" w="38100">
            <a:solidFill>
              <a:schemeClr val="dk2"/>
            </a:solidFill>
            <a:prstDash val="solid"/>
            <a:round/>
            <a:headEnd len="med" w="med" type="none"/>
            <a:tailEnd len="med" w="med" type="triangle"/>
          </a:ln>
        </p:spPr>
      </p:cxnSp>
      <p:sp>
        <p:nvSpPr>
          <p:cNvPr id="569" name="Google Shape;569;p57"/>
          <p:cNvSpPr txBox="1"/>
          <p:nvPr/>
        </p:nvSpPr>
        <p:spPr>
          <a:xfrm>
            <a:off x="0" y="907500"/>
            <a:ext cx="724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t>5</a:t>
            </a:r>
            <a:endParaRPr b="1" sz="3200"/>
          </a:p>
        </p:txBody>
      </p:sp>
      <p:sp>
        <p:nvSpPr>
          <p:cNvPr id="570" name="Google Shape;570;p57"/>
          <p:cNvSpPr txBox="1"/>
          <p:nvPr/>
        </p:nvSpPr>
        <p:spPr>
          <a:xfrm>
            <a:off x="3189500" y="907500"/>
            <a:ext cx="724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t>6</a:t>
            </a:r>
            <a:endParaRPr b="1" sz="3200"/>
          </a:p>
        </p:txBody>
      </p:sp>
      <p:pic>
        <p:nvPicPr>
          <p:cNvPr id="571" name="Google Shape;571;p57"/>
          <p:cNvPicPr preferRelativeResize="0"/>
          <p:nvPr/>
        </p:nvPicPr>
        <p:blipFill rotWithShape="1">
          <a:blip r:embed="rId5">
            <a:alphaModFix/>
          </a:blip>
          <a:srcRect b="19001" l="18981" r="19167" t="20019"/>
          <a:stretch/>
        </p:blipFill>
        <p:spPr>
          <a:xfrm>
            <a:off x="7498425" y="96201"/>
            <a:ext cx="770426" cy="467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58"/>
          <p:cNvPicPr preferRelativeResize="0"/>
          <p:nvPr/>
        </p:nvPicPr>
        <p:blipFill rotWithShape="1">
          <a:blip r:embed="rId3">
            <a:alphaModFix/>
          </a:blip>
          <a:srcRect b="0" l="2638" r="0" t="0"/>
          <a:stretch/>
        </p:blipFill>
        <p:spPr>
          <a:xfrm>
            <a:off x="67125" y="1664850"/>
            <a:ext cx="9014899" cy="2271925"/>
          </a:xfrm>
          <a:prstGeom prst="rect">
            <a:avLst/>
          </a:prstGeom>
          <a:noFill/>
          <a:ln cap="flat" cmpd="sng" w="28575">
            <a:solidFill>
              <a:schemeClr val="dk2"/>
            </a:solidFill>
            <a:prstDash val="solid"/>
            <a:round/>
            <a:headEnd len="sm" w="sm" type="none"/>
            <a:tailEnd len="sm" w="sm" type="none"/>
          </a:ln>
        </p:spPr>
      </p:pic>
      <p:cxnSp>
        <p:nvCxnSpPr>
          <p:cNvPr id="577" name="Google Shape;577;p58"/>
          <p:cNvCxnSpPr>
            <a:stCxn id="578" idx="0"/>
            <a:endCxn id="579" idx="2"/>
          </p:cNvCxnSpPr>
          <p:nvPr/>
        </p:nvCxnSpPr>
        <p:spPr>
          <a:xfrm flipH="1" rot="5400000">
            <a:off x="2865800" y="3486750"/>
            <a:ext cx="641700" cy="995700"/>
          </a:xfrm>
          <a:prstGeom prst="curvedConnector3">
            <a:avLst>
              <a:gd fmla="val 49990" name="adj1"/>
            </a:avLst>
          </a:prstGeom>
          <a:noFill/>
          <a:ln cap="flat" cmpd="sng" w="28575">
            <a:solidFill>
              <a:schemeClr val="dk2"/>
            </a:solidFill>
            <a:prstDash val="solid"/>
            <a:round/>
            <a:headEnd len="med" w="med" type="none"/>
            <a:tailEnd len="med" w="med" type="triangle"/>
          </a:ln>
        </p:spPr>
      </p:cxnSp>
      <p:sp>
        <p:nvSpPr>
          <p:cNvPr id="578" name="Google Shape;578;p58"/>
          <p:cNvSpPr/>
          <p:nvPr/>
        </p:nvSpPr>
        <p:spPr>
          <a:xfrm>
            <a:off x="2447450" y="4305450"/>
            <a:ext cx="2474100" cy="321900"/>
          </a:xfrm>
          <a:prstGeom prst="roundRect">
            <a:avLst>
              <a:gd fmla="val 16667" name="adj"/>
            </a:avLst>
          </a:prstGeom>
          <a:solidFill>
            <a:srgbClr val="FFE59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67FB0"/>
                </a:solidFill>
              </a:rPr>
              <a:t>Paste Authorization Code</a:t>
            </a:r>
            <a:endParaRPr>
              <a:solidFill>
                <a:srgbClr val="267FB0"/>
              </a:solidFill>
            </a:endParaRPr>
          </a:p>
        </p:txBody>
      </p:sp>
      <p:sp>
        <p:nvSpPr>
          <p:cNvPr id="579" name="Google Shape;579;p58"/>
          <p:cNvSpPr/>
          <p:nvPr/>
        </p:nvSpPr>
        <p:spPr>
          <a:xfrm>
            <a:off x="1955025" y="3439475"/>
            <a:ext cx="1467600" cy="224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 name="Google Shape;580;p58"/>
          <p:cNvPicPr preferRelativeResize="0"/>
          <p:nvPr/>
        </p:nvPicPr>
        <p:blipFill rotWithShape="1">
          <a:blip r:embed="rId4">
            <a:alphaModFix/>
          </a:blip>
          <a:srcRect b="19001" l="18981" r="19167" t="20019"/>
          <a:stretch/>
        </p:blipFill>
        <p:spPr>
          <a:xfrm>
            <a:off x="7498425" y="96201"/>
            <a:ext cx="770426" cy="467900"/>
          </a:xfrm>
          <a:prstGeom prst="rect">
            <a:avLst/>
          </a:prstGeom>
          <a:noFill/>
          <a:ln>
            <a:noFill/>
          </a:ln>
        </p:spPr>
      </p:pic>
      <p:sp>
        <p:nvSpPr>
          <p:cNvPr id="581" name="Google Shape;581;p58"/>
          <p:cNvSpPr txBox="1"/>
          <p:nvPr/>
        </p:nvSpPr>
        <p:spPr>
          <a:xfrm>
            <a:off x="0" y="76200"/>
            <a:ext cx="6492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Colab Set-up: Authentication “Road Map” </a:t>
            </a:r>
            <a:endParaRPr b="1" sz="2100">
              <a:solidFill>
                <a:schemeClr val="lt1"/>
              </a:solidFill>
              <a:latin typeface="Open Sans"/>
              <a:ea typeface="Open Sans"/>
              <a:cs typeface="Open Sans"/>
              <a:sym typeface="Open Sans"/>
            </a:endParaRPr>
          </a:p>
        </p:txBody>
      </p:sp>
      <p:sp>
        <p:nvSpPr>
          <p:cNvPr id="582" name="Google Shape;582;p58"/>
          <p:cNvSpPr txBox="1"/>
          <p:nvPr/>
        </p:nvSpPr>
        <p:spPr>
          <a:xfrm>
            <a:off x="3142250" y="916575"/>
            <a:ext cx="2517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t>Step 7</a:t>
            </a:r>
            <a:endParaRPr b="1" sz="3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59"/>
          <p:cNvPicPr preferRelativeResize="0"/>
          <p:nvPr/>
        </p:nvPicPr>
        <p:blipFill rotWithShape="1">
          <a:blip r:embed="rId3">
            <a:alphaModFix/>
          </a:blip>
          <a:srcRect b="19001" l="18981" r="19167" t="20019"/>
          <a:stretch/>
        </p:blipFill>
        <p:spPr>
          <a:xfrm>
            <a:off x="1477263" y="973675"/>
            <a:ext cx="6189472" cy="3758949"/>
          </a:xfrm>
          <a:prstGeom prst="rect">
            <a:avLst/>
          </a:prstGeom>
          <a:noFill/>
          <a:ln>
            <a:noFill/>
          </a:ln>
        </p:spPr>
      </p:pic>
      <p:sp>
        <p:nvSpPr>
          <p:cNvPr id="588" name="Google Shape;588;p59"/>
          <p:cNvSpPr txBox="1"/>
          <p:nvPr/>
        </p:nvSpPr>
        <p:spPr>
          <a:xfrm>
            <a:off x="0" y="76200"/>
            <a:ext cx="7625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Lets run the code and talk </a:t>
            </a:r>
            <a:r>
              <a:rPr b="1" lang="en" sz="2100">
                <a:solidFill>
                  <a:schemeClr val="lt1"/>
                </a:solidFill>
                <a:latin typeface="Open Sans"/>
                <a:ea typeface="Open Sans"/>
                <a:cs typeface="Open Sans"/>
                <a:sym typeface="Open Sans"/>
              </a:rPr>
              <a:t>application</a:t>
            </a:r>
            <a:endParaRPr b="1" sz="2100">
              <a:solidFill>
                <a:schemeClr val="lt1"/>
              </a:solidFill>
              <a:latin typeface="Open Sans"/>
              <a:ea typeface="Open Sans"/>
              <a:cs typeface="Open Sans"/>
              <a:sym typeface="Open Sans"/>
            </a:endParaRPr>
          </a:p>
        </p:txBody>
      </p:sp>
      <p:pic>
        <p:nvPicPr>
          <p:cNvPr id="589" name="Google Shape;589;p59"/>
          <p:cNvPicPr preferRelativeResize="0"/>
          <p:nvPr/>
        </p:nvPicPr>
        <p:blipFill rotWithShape="1">
          <a:blip r:embed="rId3">
            <a:alphaModFix/>
          </a:blip>
          <a:srcRect b="19001" l="18981" r="19167" t="20019"/>
          <a:stretch/>
        </p:blipFill>
        <p:spPr>
          <a:xfrm>
            <a:off x="7498425" y="96201"/>
            <a:ext cx="770426" cy="46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0"/>
          <p:cNvSpPr txBox="1"/>
          <p:nvPr/>
        </p:nvSpPr>
        <p:spPr>
          <a:xfrm>
            <a:off x="360900" y="975075"/>
            <a:ext cx="4434900" cy="372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400">
                <a:solidFill>
                  <a:srgbClr val="267FB0"/>
                </a:solidFill>
              </a:rPr>
              <a:t>How familiar are you with SAR and specifically Sentinel-1 ?</a:t>
            </a:r>
            <a:endParaRPr sz="4400">
              <a:solidFill>
                <a:srgbClr val="267FB0"/>
              </a:solidFill>
            </a:endParaRPr>
          </a:p>
          <a:p>
            <a:pPr indent="0" lvl="0" marL="0" rtl="0" algn="ctr">
              <a:spcBef>
                <a:spcPts val="0"/>
              </a:spcBef>
              <a:spcAft>
                <a:spcPts val="0"/>
              </a:spcAft>
              <a:buNone/>
            </a:pPr>
            <a:r>
              <a:rPr lang="en" sz="2700">
                <a:solidFill>
                  <a:srgbClr val="267FB0"/>
                </a:solidFill>
              </a:rPr>
              <a:t>-</a:t>
            </a:r>
            <a:endParaRPr sz="2700">
              <a:solidFill>
                <a:srgbClr val="267FB0"/>
              </a:solidFill>
            </a:endParaRPr>
          </a:p>
          <a:p>
            <a:pPr indent="0" lvl="0" marL="0" rtl="0" algn="ctr">
              <a:spcBef>
                <a:spcPts val="0"/>
              </a:spcBef>
              <a:spcAft>
                <a:spcPts val="0"/>
              </a:spcAft>
              <a:buNone/>
            </a:pPr>
            <a:r>
              <a:rPr lang="en" sz="2700">
                <a:solidFill>
                  <a:srgbClr val="267FB0"/>
                </a:solidFill>
              </a:rPr>
              <a:t>Resources: </a:t>
            </a:r>
            <a:r>
              <a:rPr lang="en" sz="2700" u="sng">
                <a:solidFill>
                  <a:srgbClr val="004CA8"/>
                </a:solidFill>
                <a:hlinkClick r:id="rId3">
                  <a:extLst>
                    <a:ext uri="{A12FA001-AC4F-418D-AE19-62706E023703}">
                      <ahyp:hlinkClr val="tx"/>
                    </a:ext>
                  </a:extLst>
                </a:hlinkClick>
              </a:rPr>
              <a:t>SAR Handbook</a:t>
            </a:r>
            <a:endParaRPr>
              <a:solidFill>
                <a:schemeClr val="dk1"/>
              </a:solidFill>
            </a:endParaRPr>
          </a:p>
        </p:txBody>
      </p:sp>
      <p:sp>
        <p:nvSpPr>
          <p:cNvPr id="595" name="Google Shape;595;p60"/>
          <p:cNvSpPr txBox="1"/>
          <p:nvPr/>
        </p:nvSpPr>
        <p:spPr>
          <a:xfrm>
            <a:off x="0" y="76200"/>
            <a:ext cx="4709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Knowledge Check-in</a:t>
            </a:r>
            <a:endParaRPr b="1" sz="2100">
              <a:solidFill>
                <a:schemeClr val="lt1"/>
              </a:solidFill>
              <a:latin typeface="Open Sans"/>
              <a:ea typeface="Open Sans"/>
              <a:cs typeface="Open Sans"/>
              <a:sym typeface="Open Sans"/>
            </a:endParaRPr>
          </a:p>
        </p:txBody>
      </p:sp>
      <p:sp>
        <p:nvSpPr>
          <p:cNvPr id="596" name="Google Shape;596;p60"/>
          <p:cNvSpPr txBox="1"/>
          <p:nvPr/>
        </p:nvSpPr>
        <p:spPr>
          <a:xfrm>
            <a:off x="3316825" y="4743300"/>
            <a:ext cx="239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descr="SAR Handbook: Comprehensive Methodologies for Forest Monitoring and Biomass  Estimation &gt; SERVIR &gt; SERVIR | Global | Articles" id="597" name="Google Shape;597;p60"/>
          <p:cNvPicPr preferRelativeResize="0"/>
          <p:nvPr/>
        </p:nvPicPr>
        <p:blipFill>
          <a:blip r:embed="rId4">
            <a:alphaModFix/>
          </a:blip>
          <a:stretch>
            <a:fillRect/>
          </a:stretch>
        </p:blipFill>
        <p:spPr>
          <a:xfrm>
            <a:off x="5711725" y="789775"/>
            <a:ext cx="3303500" cy="42779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3">
            <a:hlinkClick r:id="rId3"/>
          </p:cNvPr>
          <p:cNvPicPr preferRelativeResize="0"/>
          <p:nvPr/>
        </p:nvPicPr>
        <p:blipFill>
          <a:blip r:embed="rId4">
            <a:alphaModFix/>
          </a:blip>
          <a:stretch>
            <a:fillRect/>
          </a:stretch>
        </p:blipFill>
        <p:spPr>
          <a:xfrm>
            <a:off x="1135425" y="1089201"/>
            <a:ext cx="2457598" cy="3378574"/>
          </a:xfrm>
          <a:prstGeom prst="rect">
            <a:avLst/>
          </a:prstGeom>
          <a:noFill/>
          <a:ln>
            <a:noFill/>
          </a:ln>
        </p:spPr>
      </p:pic>
      <p:sp>
        <p:nvSpPr>
          <p:cNvPr id="261" name="Google Shape;261;p43"/>
          <p:cNvSpPr txBox="1"/>
          <p:nvPr/>
        </p:nvSpPr>
        <p:spPr>
          <a:xfrm>
            <a:off x="129397" y="18047"/>
            <a:ext cx="8208300" cy="6666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3000"/>
              <a:buFont typeface="Calibri"/>
              <a:buNone/>
            </a:pPr>
            <a:r>
              <a:rPr b="1" lang="en" sz="2100">
                <a:solidFill>
                  <a:schemeClr val="lt1"/>
                </a:solidFill>
                <a:latin typeface="Open Sans"/>
                <a:ea typeface="Open Sans"/>
                <a:cs typeface="Open Sans"/>
                <a:sym typeface="Open Sans"/>
              </a:rPr>
              <a:t>Capacity Building</a:t>
            </a:r>
            <a:endParaRPr b="0" i="0" sz="1400" u="none" cap="none" strike="noStrike">
              <a:solidFill>
                <a:srgbClr val="000000"/>
              </a:solidFill>
              <a:latin typeface="Arial"/>
              <a:ea typeface="Arial"/>
              <a:cs typeface="Arial"/>
              <a:sym typeface="Arial"/>
            </a:endParaRPr>
          </a:p>
        </p:txBody>
      </p:sp>
      <p:sp>
        <p:nvSpPr>
          <p:cNvPr id="262" name="Google Shape;262;p43"/>
          <p:cNvSpPr txBox="1"/>
          <p:nvPr/>
        </p:nvSpPr>
        <p:spPr>
          <a:xfrm>
            <a:off x="785025" y="4467775"/>
            <a:ext cx="3158400" cy="492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000" u="sng">
                <a:solidFill>
                  <a:schemeClr val="hlink"/>
                </a:solidFill>
                <a:latin typeface="Lato"/>
                <a:ea typeface="Lato"/>
                <a:cs typeface="Lato"/>
                <a:sym typeface="Lato"/>
                <a:hlinkClick r:id="rId5"/>
              </a:rPr>
              <a:t>Pre-training survey</a:t>
            </a:r>
            <a:endParaRPr/>
          </a:p>
        </p:txBody>
      </p:sp>
      <p:pic>
        <p:nvPicPr>
          <p:cNvPr id="263" name="Google Shape;263;p43"/>
          <p:cNvPicPr preferRelativeResize="0"/>
          <p:nvPr/>
        </p:nvPicPr>
        <p:blipFill rotWithShape="1">
          <a:blip r:embed="rId6">
            <a:alphaModFix/>
          </a:blip>
          <a:srcRect b="0" l="7820" r="12051" t="0"/>
          <a:stretch/>
        </p:blipFill>
        <p:spPr>
          <a:xfrm>
            <a:off x="5571194" y="684650"/>
            <a:ext cx="3572806" cy="4458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1"/>
          <p:cNvSpPr txBox="1"/>
          <p:nvPr/>
        </p:nvSpPr>
        <p:spPr>
          <a:xfrm>
            <a:off x="153350" y="799400"/>
            <a:ext cx="8932200" cy="6465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400"/>
              </a:spcAft>
              <a:buNone/>
            </a:pPr>
            <a:r>
              <a:rPr lang="en" sz="3000">
                <a:solidFill>
                  <a:srgbClr val="2683C6"/>
                </a:solidFill>
                <a:latin typeface="Lato Black"/>
                <a:ea typeface="Lato Black"/>
                <a:cs typeface="Lato Black"/>
                <a:sym typeface="Lato Black"/>
              </a:rPr>
              <a:t>HYD</a:t>
            </a:r>
            <a:r>
              <a:rPr lang="en" sz="3000">
                <a:solidFill>
                  <a:srgbClr val="E0BE9C"/>
                </a:solidFill>
                <a:latin typeface="Lato Black"/>
                <a:ea typeface="Lato Black"/>
                <a:cs typeface="Lato Black"/>
                <a:sym typeface="Lato Black"/>
              </a:rPr>
              <a:t>rologic</a:t>
            </a:r>
            <a:r>
              <a:rPr lang="en" sz="3000">
                <a:solidFill>
                  <a:srgbClr val="D3CDAD"/>
                </a:solidFill>
                <a:latin typeface="Lato Black"/>
                <a:ea typeface="Lato Black"/>
                <a:cs typeface="Lato Black"/>
                <a:sym typeface="Lato Black"/>
              </a:rPr>
              <a:t> </a:t>
            </a:r>
            <a:r>
              <a:rPr lang="en" sz="3000">
                <a:solidFill>
                  <a:srgbClr val="2683C6"/>
                </a:solidFill>
                <a:latin typeface="Lato Black"/>
                <a:ea typeface="Lato Black"/>
                <a:cs typeface="Lato Black"/>
                <a:sym typeface="Lato Black"/>
              </a:rPr>
              <a:t>R</a:t>
            </a:r>
            <a:r>
              <a:rPr lang="en" sz="3000">
                <a:solidFill>
                  <a:srgbClr val="E0BE9C"/>
                </a:solidFill>
                <a:latin typeface="Lato Black"/>
                <a:ea typeface="Lato Black"/>
                <a:cs typeface="Lato Black"/>
                <a:sym typeface="Lato Black"/>
              </a:rPr>
              <a:t>emote Sensing</a:t>
            </a:r>
            <a:r>
              <a:rPr lang="en" sz="3000">
                <a:solidFill>
                  <a:srgbClr val="7F6000"/>
                </a:solidFill>
                <a:latin typeface="Lato Black"/>
                <a:ea typeface="Lato Black"/>
                <a:cs typeface="Lato Black"/>
                <a:sym typeface="Lato Black"/>
              </a:rPr>
              <a:t> </a:t>
            </a:r>
            <a:r>
              <a:rPr lang="en" sz="3000">
                <a:solidFill>
                  <a:srgbClr val="2683C6"/>
                </a:solidFill>
                <a:latin typeface="Lato Black"/>
                <a:ea typeface="Lato Black"/>
                <a:cs typeface="Lato Black"/>
                <a:sym typeface="Lato Black"/>
              </a:rPr>
              <a:t>A</a:t>
            </a:r>
            <a:r>
              <a:rPr lang="en" sz="3000">
                <a:solidFill>
                  <a:srgbClr val="E0BE9C"/>
                </a:solidFill>
                <a:latin typeface="Lato Black"/>
                <a:ea typeface="Lato Black"/>
                <a:cs typeface="Lato Black"/>
                <a:sym typeface="Lato Black"/>
              </a:rPr>
              <a:t>nalysis for </a:t>
            </a:r>
            <a:r>
              <a:rPr lang="en" sz="3000">
                <a:solidFill>
                  <a:srgbClr val="2683C6"/>
                </a:solidFill>
                <a:latin typeface="Lato Black"/>
                <a:ea typeface="Lato Black"/>
                <a:cs typeface="Lato Black"/>
                <a:sym typeface="Lato Black"/>
              </a:rPr>
              <a:t>Floods</a:t>
            </a:r>
            <a:endParaRPr sz="1100"/>
          </a:p>
        </p:txBody>
      </p:sp>
      <p:pic>
        <p:nvPicPr>
          <p:cNvPr id="603" name="Google Shape;603;p61"/>
          <p:cNvPicPr preferRelativeResize="0"/>
          <p:nvPr/>
        </p:nvPicPr>
        <p:blipFill>
          <a:blip r:embed="rId3">
            <a:alphaModFix/>
          </a:blip>
          <a:stretch>
            <a:fillRect/>
          </a:stretch>
        </p:blipFill>
        <p:spPr>
          <a:xfrm>
            <a:off x="1045300" y="1445900"/>
            <a:ext cx="7053401" cy="3541451"/>
          </a:xfrm>
          <a:prstGeom prst="rect">
            <a:avLst/>
          </a:prstGeom>
          <a:noFill/>
          <a:ln cap="flat" cmpd="sng" w="28575">
            <a:solidFill>
              <a:schemeClr val="dk2"/>
            </a:solidFill>
            <a:prstDash val="solid"/>
            <a:round/>
            <a:headEnd len="sm" w="sm" type="none"/>
            <a:tailEnd len="sm" w="sm" type="none"/>
          </a:ln>
        </p:spPr>
      </p:pic>
      <p:sp>
        <p:nvSpPr>
          <p:cNvPr id="604" name="Google Shape;604;p61"/>
          <p:cNvSpPr txBox="1"/>
          <p:nvPr/>
        </p:nvSpPr>
        <p:spPr>
          <a:xfrm>
            <a:off x="0" y="76200"/>
            <a:ext cx="4709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HYDRAFloods</a:t>
            </a:r>
            <a:endParaRPr b="1" sz="2100">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2"/>
          <p:cNvSpPr txBox="1"/>
          <p:nvPr>
            <p:ph idx="1" type="body"/>
          </p:nvPr>
        </p:nvSpPr>
        <p:spPr>
          <a:xfrm>
            <a:off x="199900" y="916575"/>
            <a:ext cx="4514700" cy="3922800"/>
          </a:xfrm>
          <a:prstGeom prst="rect">
            <a:avLst/>
          </a:prstGeom>
          <a:noFill/>
          <a:ln>
            <a:noFill/>
          </a:ln>
        </p:spPr>
        <p:txBody>
          <a:bodyPr anchorCtr="0" anchor="ctr" bIns="91425" lIns="91425" spcFirstLastPara="1" rIns="91425" wrap="square" tIns="91425">
            <a:noAutofit/>
          </a:bodyPr>
          <a:lstStyle/>
          <a:p>
            <a:pPr indent="-349250" lvl="0" marL="457200" rtl="0" algn="l">
              <a:spcBef>
                <a:spcPts val="0"/>
              </a:spcBef>
              <a:spcAft>
                <a:spcPts val="0"/>
              </a:spcAft>
              <a:buClr>
                <a:schemeClr val="dk2"/>
              </a:buClr>
              <a:buSzPts val="1900"/>
              <a:buChar char="●"/>
            </a:pPr>
            <a:r>
              <a:rPr lang="en" sz="1900">
                <a:solidFill>
                  <a:schemeClr val="dk2"/>
                </a:solidFill>
              </a:rPr>
              <a:t>The publicly available, web-based service delivering near real-time information for improved flood monitoring.</a:t>
            </a:r>
            <a:endParaRPr sz="1900">
              <a:solidFill>
                <a:schemeClr val="dk2"/>
              </a:solidFill>
            </a:endParaRPr>
          </a:p>
          <a:p>
            <a:pPr indent="-349250" lvl="0" marL="457200" rtl="0" algn="l">
              <a:spcBef>
                <a:spcPts val="0"/>
              </a:spcBef>
              <a:spcAft>
                <a:spcPts val="0"/>
              </a:spcAft>
              <a:buClr>
                <a:schemeClr val="dk2"/>
              </a:buClr>
              <a:buSzPts val="1900"/>
              <a:buChar char="●"/>
            </a:pPr>
            <a:r>
              <a:rPr lang="en" sz="1900">
                <a:solidFill>
                  <a:schemeClr val="dk2"/>
                </a:solidFill>
              </a:rPr>
              <a:t>Designed to provide information on flood location and extent to assist with flood preparedness, emergency response and relief efforts.</a:t>
            </a:r>
            <a:endParaRPr sz="2300">
              <a:solidFill>
                <a:schemeClr val="dk2"/>
              </a:solidFill>
            </a:endParaRPr>
          </a:p>
          <a:p>
            <a:pPr indent="0" lvl="0" marL="0" rtl="0" algn="l">
              <a:lnSpc>
                <a:spcPct val="100000"/>
              </a:lnSpc>
              <a:spcBef>
                <a:spcPts val="1200"/>
              </a:spcBef>
              <a:spcAft>
                <a:spcPts val="0"/>
              </a:spcAft>
              <a:buNone/>
            </a:pPr>
            <a:r>
              <a:rPr lang="en" sz="1900">
                <a:solidFill>
                  <a:schemeClr val="dk2"/>
                </a:solidFill>
              </a:rPr>
              <a:t>Provide information to users on:</a:t>
            </a:r>
            <a:endParaRPr sz="1900">
              <a:solidFill>
                <a:schemeClr val="dk2"/>
              </a:solidFill>
            </a:endParaRPr>
          </a:p>
          <a:p>
            <a:pPr indent="-425450" lvl="1" marL="457200" rtl="0" algn="l">
              <a:lnSpc>
                <a:spcPct val="100000"/>
              </a:lnSpc>
              <a:spcBef>
                <a:spcPts val="0"/>
              </a:spcBef>
              <a:spcAft>
                <a:spcPts val="0"/>
              </a:spcAft>
              <a:buClr>
                <a:schemeClr val="dk2"/>
              </a:buClr>
              <a:buSzPts val="1900"/>
              <a:buFont typeface="Lato"/>
              <a:buChar char="•"/>
            </a:pPr>
            <a:r>
              <a:rPr lang="en" sz="1900">
                <a:solidFill>
                  <a:schemeClr val="dk2"/>
                </a:solidFill>
              </a:rPr>
              <a:t>The extent of flooded areas</a:t>
            </a:r>
            <a:endParaRPr sz="1900">
              <a:solidFill>
                <a:schemeClr val="dk2"/>
              </a:solidFill>
            </a:endParaRPr>
          </a:p>
          <a:p>
            <a:pPr indent="-425450" lvl="2" marL="457200" rtl="0" algn="l">
              <a:lnSpc>
                <a:spcPct val="100000"/>
              </a:lnSpc>
              <a:spcBef>
                <a:spcPts val="0"/>
              </a:spcBef>
              <a:spcAft>
                <a:spcPts val="0"/>
              </a:spcAft>
              <a:buClr>
                <a:schemeClr val="dk2"/>
              </a:buClr>
              <a:buSzPts val="1900"/>
              <a:buFont typeface="Lato"/>
              <a:buChar char="•"/>
            </a:pPr>
            <a:r>
              <a:rPr lang="en" sz="1900">
                <a:solidFill>
                  <a:schemeClr val="dk2"/>
                </a:solidFill>
              </a:rPr>
              <a:t>Possible severity of flood (e.g., depth, duration, age)</a:t>
            </a:r>
            <a:endParaRPr sz="2300">
              <a:solidFill>
                <a:schemeClr val="dk2"/>
              </a:solidFill>
            </a:endParaRPr>
          </a:p>
        </p:txBody>
      </p:sp>
      <p:pic>
        <p:nvPicPr>
          <p:cNvPr id="610" name="Google Shape;610;p62"/>
          <p:cNvPicPr preferRelativeResize="0"/>
          <p:nvPr/>
        </p:nvPicPr>
        <p:blipFill>
          <a:blip r:embed="rId3">
            <a:alphaModFix/>
          </a:blip>
          <a:stretch>
            <a:fillRect/>
          </a:stretch>
        </p:blipFill>
        <p:spPr>
          <a:xfrm>
            <a:off x="4896223" y="775275"/>
            <a:ext cx="4095377" cy="2466675"/>
          </a:xfrm>
          <a:prstGeom prst="rect">
            <a:avLst/>
          </a:prstGeom>
          <a:noFill/>
          <a:ln cap="flat" cmpd="sng" w="28575">
            <a:solidFill>
              <a:schemeClr val="dk2"/>
            </a:solidFill>
            <a:prstDash val="solid"/>
            <a:round/>
            <a:headEnd len="sm" w="sm" type="none"/>
            <a:tailEnd len="sm" w="sm" type="none"/>
          </a:ln>
        </p:spPr>
      </p:pic>
      <p:pic>
        <p:nvPicPr>
          <p:cNvPr id="611" name="Google Shape;611;p62"/>
          <p:cNvPicPr preferRelativeResize="0"/>
          <p:nvPr/>
        </p:nvPicPr>
        <p:blipFill>
          <a:blip r:embed="rId4">
            <a:alphaModFix/>
          </a:blip>
          <a:stretch>
            <a:fillRect/>
          </a:stretch>
        </p:blipFill>
        <p:spPr>
          <a:xfrm>
            <a:off x="4755400" y="3455418"/>
            <a:ext cx="1347225" cy="1621071"/>
          </a:xfrm>
          <a:prstGeom prst="rect">
            <a:avLst/>
          </a:prstGeom>
          <a:noFill/>
          <a:ln cap="flat" cmpd="sng" w="28575">
            <a:solidFill>
              <a:schemeClr val="dk2"/>
            </a:solidFill>
            <a:prstDash val="solid"/>
            <a:round/>
            <a:headEnd len="sm" w="sm" type="none"/>
            <a:tailEnd len="sm" w="sm" type="none"/>
          </a:ln>
        </p:spPr>
      </p:pic>
      <p:pic>
        <p:nvPicPr>
          <p:cNvPr id="612" name="Google Shape;612;p62"/>
          <p:cNvPicPr preferRelativeResize="0"/>
          <p:nvPr/>
        </p:nvPicPr>
        <p:blipFill>
          <a:blip r:embed="rId5">
            <a:alphaModFix/>
          </a:blip>
          <a:stretch>
            <a:fillRect/>
          </a:stretch>
        </p:blipFill>
        <p:spPr>
          <a:xfrm>
            <a:off x="6116425" y="3455425"/>
            <a:ext cx="1517644" cy="1621075"/>
          </a:xfrm>
          <a:prstGeom prst="rect">
            <a:avLst/>
          </a:prstGeom>
          <a:noFill/>
          <a:ln cap="flat" cmpd="sng" w="28575">
            <a:solidFill>
              <a:schemeClr val="dk2"/>
            </a:solidFill>
            <a:prstDash val="solid"/>
            <a:round/>
            <a:headEnd len="sm" w="sm" type="none"/>
            <a:tailEnd len="sm" w="sm" type="none"/>
          </a:ln>
        </p:spPr>
      </p:pic>
      <p:pic>
        <p:nvPicPr>
          <p:cNvPr id="613" name="Google Shape;613;p62"/>
          <p:cNvPicPr preferRelativeResize="0"/>
          <p:nvPr/>
        </p:nvPicPr>
        <p:blipFill>
          <a:blip r:embed="rId6">
            <a:alphaModFix/>
          </a:blip>
          <a:stretch>
            <a:fillRect/>
          </a:stretch>
        </p:blipFill>
        <p:spPr>
          <a:xfrm>
            <a:off x="7647866" y="3455425"/>
            <a:ext cx="1453909" cy="1621075"/>
          </a:xfrm>
          <a:prstGeom prst="rect">
            <a:avLst/>
          </a:prstGeom>
          <a:noFill/>
          <a:ln cap="flat" cmpd="sng" w="28575">
            <a:solidFill>
              <a:schemeClr val="dk2"/>
            </a:solidFill>
            <a:prstDash val="solid"/>
            <a:round/>
            <a:headEnd len="sm" w="sm" type="none"/>
            <a:tailEnd len="sm" w="sm" type="none"/>
          </a:ln>
        </p:spPr>
      </p:pic>
      <p:sp>
        <p:nvSpPr>
          <p:cNvPr id="614" name="Google Shape;614;p62"/>
          <p:cNvSpPr txBox="1"/>
          <p:nvPr/>
        </p:nvSpPr>
        <p:spPr>
          <a:xfrm>
            <a:off x="0" y="76200"/>
            <a:ext cx="4709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HYDRAFloods</a:t>
            </a:r>
            <a:endParaRPr b="1" sz="2100">
              <a:solidFill>
                <a:schemeClr val="lt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3"/>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What is HYDRAFloods?</a:t>
            </a:r>
            <a:endParaRPr b="1" sz="2100">
              <a:solidFill>
                <a:schemeClr val="lt1"/>
              </a:solidFill>
              <a:latin typeface="Open Sans"/>
              <a:ea typeface="Open Sans"/>
              <a:cs typeface="Open Sans"/>
              <a:sym typeface="Open Sans"/>
            </a:endParaRPr>
          </a:p>
        </p:txBody>
      </p:sp>
      <p:sp>
        <p:nvSpPr>
          <p:cNvPr id="620" name="Google Shape;620;p63"/>
          <p:cNvSpPr txBox="1"/>
          <p:nvPr>
            <p:ph idx="1" type="body"/>
          </p:nvPr>
        </p:nvSpPr>
        <p:spPr>
          <a:xfrm>
            <a:off x="665025" y="694850"/>
            <a:ext cx="7814100" cy="71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rPr>
              <a:t>Open Source - anyone can use and modify for FREE!!!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Documented to increase transparency</a:t>
            </a:r>
            <a:endParaRPr sz="1800"/>
          </a:p>
        </p:txBody>
      </p:sp>
      <p:pic>
        <p:nvPicPr>
          <p:cNvPr id="621" name="Google Shape;621;p63">
            <a:hlinkClick r:id="rId3"/>
          </p:cNvPr>
          <p:cNvPicPr preferRelativeResize="0"/>
          <p:nvPr/>
        </p:nvPicPr>
        <p:blipFill rotWithShape="1">
          <a:blip r:embed="rId4">
            <a:alphaModFix/>
          </a:blip>
          <a:srcRect b="2409" l="0" r="0" t="-2410"/>
          <a:stretch/>
        </p:blipFill>
        <p:spPr>
          <a:xfrm>
            <a:off x="146788" y="1408839"/>
            <a:ext cx="8850577" cy="3574011"/>
          </a:xfrm>
          <a:prstGeom prst="rect">
            <a:avLst/>
          </a:prstGeom>
          <a:noFill/>
          <a:ln cap="flat" cmpd="sng" w="28575">
            <a:solidFill>
              <a:srgbClr val="335B74"/>
            </a:solidFill>
            <a:prstDash val="solid"/>
            <a:round/>
            <a:headEnd len="sm" w="sm" type="none"/>
            <a:tailEnd len="sm" w="sm" type="none"/>
          </a:ln>
          <a:effectLst>
            <a:outerShdw blurRad="142875" rotWithShape="0" algn="bl" dir="2940000" dist="28575">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64">
            <a:hlinkClick r:id="rId3"/>
          </p:cNvPr>
          <p:cNvPicPr preferRelativeResize="0"/>
          <p:nvPr/>
        </p:nvPicPr>
        <p:blipFill rotWithShape="1">
          <a:blip r:embed="rId4">
            <a:alphaModFix/>
          </a:blip>
          <a:srcRect b="6864" l="0" r="0" t="0"/>
          <a:stretch/>
        </p:blipFill>
        <p:spPr>
          <a:xfrm>
            <a:off x="142201" y="1399225"/>
            <a:ext cx="8859600" cy="3577650"/>
          </a:xfrm>
          <a:prstGeom prst="rect">
            <a:avLst/>
          </a:prstGeom>
          <a:noFill/>
          <a:ln cap="flat" cmpd="sng" w="28575">
            <a:solidFill>
              <a:srgbClr val="335B74"/>
            </a:solidFill>
            <a:prstDash val="solid"/>
            <a:round/>
            <a:headEnd len="sm" w="sm" type="none"/>
            <a:tailEnd len="sm" w="sm" type="none"/>
          </a:ln>
          <a:effectLst>
            <a:outerShdw blurRad="142875" rotWithShape="0" algn="bl" dir="2940000" dist="28575">
              <a:srgbClr val="000000">
                <a:alpha val="50000"/>
              </a:srgbClr>
            </a:outerShdw>
          </a:effectLst>
        </p:spPr>
      </p:pic>
      <p:sp>
        <p:nvSpPr>
          <p:cNvPr id="627" name="Google Shape;627;p64"/>
          <p:cNvSpPr txBox="1"/>
          <p:nvPr>
            <p:ph idx="1" type="body"/>
          </p:nvPr>
        </p:nvSpPr>
        <p:spPr>
          <a:xfrm>
            <a:off x="727650" y="824700"/>
            <a:ext cx="7814100" cy="84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2"/>
                </a:solidFill>
              </a:rPr>
              <a:t>Documented to increase transparency</a:t>
            </a:r>
            <a:endParaRPr sz="1800">
              <a:solidFill>
                <a:srgbClr val="000000"/>
              </a:solidFill>
            </a:endParaRPr>
          </a:p>
          <a:p>
            <a:pPr indent="0" lvl="0" marL="0" rtl="0" algn="l">
              <a:spcBef>
                <a:spcPts val="0"/>
              </a:spcBef>
              <a:spcAft>
                <a:spcPts val="0"/>
              </a:spcAft>
              <a:buNone/>
            </a:pPr>
            <a:r>
              <a:t/>
            </a:r>
            <a:endParaRPr/>
          </a:p>
        </p:txBody>
      </p:sp>
      <p:sp>
        <p:nvSpPr>
          <p:cNvPr id="628" name="Google Shape;628;p64"/>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What is HYDRAFloods?</a:t>
            </a:r>
            <a:endParaRPr b="1" sz="2100">
              <a:solidFill>
                <a:schemeClr val="lt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5"/>
          <p:cNvSpPr txBox="1"/>
          <p:nvPr>
            <p:ph type="title"/>
          </p:nvPr>
        </p:nvSpPr>
        <p:spPr>
          <a:xfrm>
            <a:off x="0" y="76200"/>
            <a:ext cx="7656300" cy="5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What is HYDRAFloods?</a:t>
            </a:r>
            <a:endParaRPr b="1" sz="2100">
              <a:solidFill>
                <a:schemeClr val="lt1"/>
              </a:solidFill>
              <a:latin typeface="Open Sans"/>
              <a:ea typeface="Open Sans"/>
              <a:cs typeface="Open Sans"/>
              <a:sym typeface="Open Sans"/>
            </a:endParaRPr>
          </a:p>
        </p:txBody>
      </p:sp>
      <p:sp>
        <p:nvSpPr>
          <p:cNvPr id="634" name="Google Shape;634;p65"/>
          <p:cNvSpPr txBox="1"/>
          <p:nvPr>
            <p:ph idx="1" type="body"/>
          </p:nvPr>
        </p:nvSpPr>
        <p:spPr>
          <a:xfrm>
            <a:off x="0" y="1106700"/>
            <a:ext cx="6052800" cy="3723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Lato"/>
              <a:buChar char="•"/>
            </a:pPr>
            <a:r>
              <a:rPr lang="en" sz="1800">
                <a:solidFill>
                  <a:schemeClr val="dk2"/>
                </a:solidFill>
              </a:rPr>
              <a:t>Cloud-based - overcome big data challenges</a:t>
            </a:r>
            <a:endParaRPr sz="1800">
              <a:solidFill>
                <a:schemeClr val="dk2"/>
              </a:solidFill>
            </a:endParaRPr>
          </a:p>
          <a:p>
            <a:pPr indent="-342900" lvl="0" marL="457200" rtl="0" algn="l">
              <a:lnSpc>
                <a:spcPct val="115000"/>
              </a:lnSpc>
              <a:spcBef>
                <a:spcPts val="0"/>
              </a:spcBef>
              <a:spcAft>
                <a:spcPts val="0"/>
              </a:spcAft>
              <a:buClr>
                <a:schemeClr val="dk2"/>
              </a:buClr>
              <a:buSzPts val="1800"/>
              <a:buFont typeface="Lato"/>
              <a:buChar char="•"/>
            </a:pPr>
            <a:r>
              <a:rPr lang="en" sz="1800">
                <a:solidFill>
                  <a:schemeClr val="dk2"/>
                </a:solidFill>
              </a:rPr>
              <a:t>Built on top of </a:t>
            </a:r>
            <a:r>
              <a:rPr lang="en" sz="1800" u="sng">
                <a:solidFill>
                  <a:schemeClr val="dk2"/>
                </a:solidFill>
              </a:rPr>
              <a:t>Google Earth Engine</a:t>
            </a:r>
            <a:r>
              <a:rPr lang="en" sz="1800">
                <a:solidFill>
                  <a:schemeClr val="dk2"/>
                </a:solidFill>
              </a:rPr>
              <a:t> and </a:t>
            </a:r>
            <a:r>
              <a:rPr lang="en" sz="1800" u="sng">
                <a:solidFill>
                  <a:schemeClr val="dk2"/>
                </a:solidFill>
              </a:rPr>
              <a:t>Google Cloud</a:t>
            </a:r>
            <a:r>
              <a:rPr lang="en" sz="1800">
                <a:solidFill>
                  <a:schemeClr val="dk2"/>
                </a:solidFill>
              </a:rPr>
              <a:t> ecosystem</a:t>
            </a:r>
            <a:endParaRPr sz="1800">
              <a:solidFill>
                <a:schemeClr val="dk2"/>
              </a:solidFill>
            </a:endParaRPr>
          </a:p>
          <a:p>
            <a:pPr indent="-342900" lvl="0" marL="457200" rtl="0" algn="l">
              <a:lnSpc>
                <a:spcPct val="115000"/>
              </a:lnSpc>
              <a:spcBef>
                <a:spcPts val="0"/>
              </a:spcBef>
              <a:spcAft>
                <a:spcPts val="0"/>
              </a:spcAft>
              <a:buClr>
                <a:schemeClr val="dk2"/>
              </a:buClr>
              <a:buSzPts val="1800"/>
              <a:buFont typeface="Lato"/>
              <a:buChar char="•"/>
            </a:pPr>
            <a:r>
              <a:rPr lang="en" sz="1800">
                <a:solidFill>
                  <a:schemeClr val="dk2"/>
                </a:solidFill>
              </a:rPr>
              <a:t>End-to-End processing - users have all the tools needed to create their own high quality surface water map</a:t>
            </a:r>
            <a:endParaRPr sz="1800">
              <a:solidFill>
                <a:schemeClr val="dk2"/>
              </a:solidFill>
            </a:endParaRPr>
          </a:p>
          <a:p>
            <a:pPr indent="-342900" lvl="1" marL="914400" rtl="0" algn="l">
              <a:lnSpc>
                <a:spcPct val="115000"/>
              </a:lnSpc>
              <a:spcBef>
                <a:spcPts val="0"/>
              </a:spcBef>
              <a:spcAft>
                <a:spcPts val="0"/>
              </a:spcAft>
              <a:buClr>
                <a:schemeClr val="dk2"/>
              </a:buClr>
              <a:buSzPts val="1800"/>
              <a:buFont typeface="Lato"/>
              <a:buChar char="○"/>
            </a:pPr>
            <a:r>
              <a:rPr lang="en" sz="1800">
                <a:solidFill>
                  <a:schemeClr val="dk2"/>
                </a:solidFill>
              </a:rPr>
              <a:t>QA masking</a:t>
            </a:r>
            <a:endParaRPr sz="1800">
              <a:solidFill>
                <a:schemeClr val="dk2"/>
              </a:solidFill>
            </a:endParaRPr>
          </a:p>
          <a:p>
            <a:pPr indent="-342900" lvl="1" marL="914400" rtl="0" algn="l">
              <a:lnSpc>
                <a:spcPct val="115000"/>
              </a:lnSpc>
              <a:spcBef>
                <a:spcPts val="0"/>
              </a:spcBef>
              <a:spcAft>
                <a:spcPts val="0"/>
              </a:spcAft>
              <a:buClr>
                <a:schemeClr val="dk2"/>
              </a:buClr>
              <a:buSzPts val="1800"/>
              <a:buFont typeface="Lato"/>
              <a:buChar char="○"/>
            </a:pPr>
            <a:r>
              <a:rPr lang="en" sz="1800">
                <a:solidFill>
                  <a:schemeClr val="dk2"/>
                </a:solidFill>
              </a:rPr>
              <a:t>SAR speckle filters</a:t>
            </a:r>
            <a:endParaRPr sz="1800">
              <a:solidFill>
                <a:schemeClr val="dk2"/>
              </a:solidFill>
            </a:endParaRPr>
          </a:p>
          <a:p>
            <a:pPr indent="-342900" lvl="1" marL="914400" rtl="0" algn="l">
              <a:lnSpc>
                <a:spcPct val="115000"/>
              </a:lnSpc>
              <a:spcBef>
                <a:spcPts val="0"/>
              </a:spcBef>
              <a:spcAft>
                <a:spcPts val="0"/>
              </a:spcAft>
              <a:buClr>
                <a:schemeClr val="dk2"/>
              </a:buClr>
              <a:buSzPts val="1800"/>
              <a:buFont typeface="Lato"/>
              <a:buChar char="○"/>
            </a:pPr>
            <a:r>
              <a:rPr lang="en" sz="1800">
                <a:solidFill>
                  <a:schemeClr val="dk2"/>
                </a:solidFill>
              </a:rPr>
              <a:t>Terrain correction (SAR and Optical)</a:t>
            </a:r>
            <a:endParaRPr sz="1800">
              <a:solidFill>
                <a:schemeClr val="dk2"/>
              </a:solidFill>
            </a:endParaRPr>
          </a:p>
          <a:p>
            <a:pPr indent="-342900" lvl="1" marL="914400" rtl="0" algn="l">
              <a:lnSpc>
                <a:spcPct val="115000"/>
              </a:lnSpc>
              <a:spcBef>
                <a:spcPts val="0"/>
              </a:spcBef>
              <a:spcAft>
                <a:spcPts val="0"/>
              </a:spcAft>
              <a:buClr>
                <a:schemeClr val="dk2"/>
              </a:buClr>
              <a:buSzPts val="1800"/>
              <a:buFont typeface="Lato"/>
              <a:buChar char="○"/>
            </a:pPr>
            <a:r>
              <a:rPr lang="en" sz="1800">
                <a:solidFill>
                  <a:schemeClr val="dk2"/>
                </a:solidFill>
              </a:rPr>
              <a:t>Time series processing</a:t>
            </a:r>
            <a:endParaRPr sz="1800">
              <a:solidFill>
                <a:schemeClr val="dk2"/>
              </a:solidFill>
            </a:endParaRPr>
          </a:p>
          <a:p>
            <a:pPr indent="-342900" lvl="1" marL="914400" rtl="0" algn="l">
              <a:lnSpc>
                <a:spcPct val="115000"/>
              </a:lnSpc>
              <a:spcBef>
                <a:spcPts val="0"/>
              </a:spcBef>
              <a:spcAft>
                <a:spcPts val="0"/>
              </a:spcAft>
              <a:buClr>
                <a:schemeClr val="dk2"/>
              </a:buClr>
              <a:buSzPts val="1800"/>
              <a:buFont typeface="Lato"/>
              <a:buChar char="○"/>
            </a:pPr>
            <a:r>
              <a:rPr lang="en" sz="1800">
                <a:solidFill>
                  <a:schemeClr val="dk2"/>
                </a:solidFill>
              </a:rPr>
              <a:t>Machine learning workflows</a:t>
            </a:r>
            <a:endParaRPr sz="1800">
              <a:solidFill>
                <a:schemeClr val="dk2"/>
              </a:solidFill>
            </a:endParaRPr>
          </a:p>
          <a:p>
            <a:pPr indent="-342900" lvl="1" marL="914400" rtl="0" algn="l">
              <a:lnSpc>
                <a:spcPct val="115000"/>
              </a:lnSpc>
              <a:spcBef>
                <a:spcPts val="0"/>
              </a:spcBef>
              <a:spcAft>
                <a:spcPts val="0"/>
              </a:spcAft>
              <a:buClr>
                <a:schemeClr val="dk2"/>
              </a:buClr>
              <a:buSzPts val="1800"/>
              <a:buFont typeface="Lato"/>
              <a:buChar char="○"/>
            </a:pPr>
            <a:r>
              <a:rPr lang="en" sz="1800">
                <a:solidFill>
                  <a:schemeClr val="dk2"/>
                </a:solidFill>
              </a:rPr>
              <a:t>Multi-sensor water mapping algorithms</a:t>
            </a:r>
            <a:endParaRPr sz="1800">
              <a:solidFill>
                <a:schemeClr val="dk2"/>
              </a:solidFill>
            </a:endParaRPr>
          </a:p>
        </p:txBody>
      </p:sp>
      <p:pic>
        <p:nvPicPr>
          <p:cNvPr id="635" name="Google Shape;635;p65"/>
          <p:cNvPicPr preferRelativeResize="0"/>
          <p:nvPr/>
        </p:nvPicPr>
        <p:blipFill rotWithShape="1">
          <a:blip r:embed="rId3">
            <a:alphaModFix/>
          </a:blip>
          <a:srcRect b="7791" l="2211" r="49721" t="0"/>
          <a:stretch/>
        </p:blipFill>
        <p:spPr>
          <a:xfrm>
            <a:off x="6052775" y="755525"/>
            <a:ext cx="2634799" cy="2052449"/>
          </a:xfrm>
          <a:prstGeom prst="rect">
            <a:avLst/>
          </a:prstGeom>
          <a:noFill/>
          <a:ln cap="flat" cmpd="sng" w="28575">
            <a:solidFill>
              <a:srgbClr val="335B74"/>
            </a:solidFill>
            <a:prstDash val="solid"/>
            <a:round/>
            <a:headEnd len="sm" w="sm" type="none"/>
            <a:tailEnd len="sm" w="sm" type="none"/>
          </a:ln>
          <a:effectLst>
            <a:outerShdw blurRad="142875" rotWithShape="0" algn="bl" dir="3060000" dist="28575">
              <a:srgbClr val="000000">
                <a:alpha val="50000"/>
              </a:srgbClr>
            </a:outerShdw>
          </a:effectLst>
        </p:spPr>
      </p:pic>
      <p:pic>
        <p:nvPicPr>
          <p:cNvPr id="636" name="Google Shape;636;p65"/>
          <p:cNvPicPr preferRelativeResize="0"/>
          <p:nvPr/>
        </p:nvPicPr>
        <p:blipFill rotWithShape="1">
          <a:blip r:embed="rId3">
            <a:alphaModFix/>
          </a:blip>
          <a:srcRect b="9730" l="50959" r="2455" t="6243"/>
          <a:stretch/>
        </p:blipFill>
        <p:spPr>
          <a:xfrm>
            <a:off x="6458150" y="3216400"/>
            <a:ext cx="2634799" cy="1870400"/>
          </a:xfrm>
          <a:prstGeom prst="rect">
            <a:avLst/>
          </a:prstGeom>
          <a:noFill/>
          <a:ln cap="flat" cmpd="sng" w="28575">
            <a:solidFill>
              <a:srgbClr val="335B74"/>
            </a:solidFill>
            <a:prstDash val="solid"/>
            <a:round/>
            <a:headEnd len="sm" w="sm" type="none"/>
            <a:tailEnd len="sm" w="sm" type="none"/>
          </a:ln>
          <a:effectLst>
            <a:outerShdw blurRad="142875" rotWithShape="0" algn="bl" dir="3060000" dist="28575">
              <a:srgbClr val="000000">
                <a:alpha val="50000"/>
              </a:srgbClr>
            </a:outerShdw>
          </a:effectLst>
        </p:spPr>
      </p:pic>
      <p:cxnSp>
        <p:nvCxnSpPr>
          <p:cNvPr id="637" name="Google Shape;637;p65"/>
          <p:cNvCxnSpPr>
            <a:stCxn id="635" idx="2"/>
            <a:endCxn id="636" idx="0"/>
          </p:cNvCxnSpPr>
          <p:nvPr/>
        </p:nvCxnSpPr>
        <p:spPr>
          <a:xfrm flipH="1" rot="-5400000">
            <a:off x="7368674" y="2809474"/>
            <a:ext cx="408300" cy="405300"/>
          </a:xfrm>
          <a:prstGeom prst="curvedConnector3">
            <a:avLst>
              <a:gd fmla="val 5001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What makes HYDRAFloods powerful?</a:t>
            </a:r>
            <a:endParaRPr b="1" sz="2100">
              <a:solidFill>
                <a:schemeClr val="lt1"/>
              </a:solidFill>
              <a:latin typeface="Open Sans"/>
              <a:ea typeface="Open Sans"/>
              <a:cs typeface="Open Sans"/>
              <a:sym typeface="Open Sans"/>
            </a:endParaRPr>
          </a:p>
        </p:txBody>
      </p:sp>
      <p:pic>
        <p:nvPicPr>
          <p:cNvPr id="643" name="Google Shape;643;p66"/>
          <p:cNvPicPr preferRelativeResize="0"/>
          <p:nvPr/>
        </p:nvPicPr>
        <p:blipFill>
          <a:blip r:embed="rId3">
            <a:alphaModFix/>
          </a:blip>
          <a:stretch>
            <a:fillRect/>
          </a:stretch>
        </p:blipFill>
        <p:spPr>
          <a:xfrm>
            <a:off x="3443899" y="734675"/>
            <a:ext cx="5623900" cy="4336124"/>
          </a:xfrm>
          <a:prstGeom prst="rect">
            <a:avLst/>
          </a:prstGeom>
          <a:noFill/>
          <a:ln>
            <a:noFill/>
          </a:ln>
        </p:spPr>
      </p:pic>
      <p:sp>
        <p:nvSpPr>
          <p:cNvPr id="644" name="Google Shape;644;p66"/>
          <p:cNvSpPr txBox="1"/>
          <p:nvPr>
            <p:ph idx="1" type="body"/>
          </p:nvPr>
        </p:nvSpPr>
        <p:spPr>
          <a:xfrm>
            <a:off x="0" y="1053800"/>
            <a:ext cx="3516600" cy="3867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9000"/>
              </a:lnSpc>
              <a:spcBef>
                <a:spcPts val="360"/>
              </a:spcBef>
              <a:spcAft>
                <a:spcPts val="0"/>
              </a:spcAft>
              <a:buClr>
                <a:schemeClr val="dk2"/>
              </a:buClr>
              <a:buSzPts val="2200"/>
              <a:buChar char="•"/>
            </a:pPr>
            <a:r>
              <a:rPr lang="en" sz="2200">
                <a:solidFill>
                  <a:schemeClr val="dk2"/>
                </a:solidFill>
              </a:rPr>
              <a:t>Flood Maps can be generated from an array of sensors</a:t>
            </a:r>
            <a:endParaRPr sz="2200">
              <a:solidFill>
                <a:schemeClr val="dk2"/>
              </a:solidFill>
            </a:endParaRPr>
          </a:p>
          <a:p>
            <a:pPr indent="-368300" lvl="1" marL="914400" marR="0" rtl="0" algn="l">
              <a:lnSpc>
                <a:spcPct val="119000"/>
              </a:lnSpc>
              <a:spcBef>
                <a:spcPts val="360"/>
              </a:spcBef>
              <a:spcAft>
                <a:spcPts val="0"/>
              </a:spcAft>
              <a:buClr>
                <a:schemeClr val="dk2"/>
              </a:buClr>
              <a:buSzPts val="2200"/>
              <a:buChar char="•"/>
            </a:pPr>
            <a:r>
              <a:rPr lang="en" sz="2200">
                <a:solidFill>
                  <a:schemeClr val="dk2"/>
                </a:solidFill>
              </a:rPr>
              <a:t>Making it powerful to combat temporal gaps</a:t>
            </a:r>
            <a:endParaRPr sz="2200">
              <a:solidFill>
                <a:schemeClr val="dk2"/>
              </a:solidFill>
            </a:endParaRPr>
          </a:p>
          <a:p>
            <a:pPr indent="-368300" lvl="0" marL="457200" marR="0" rtl="0" algn="l">
              <a:lnSpc>
                <a:spcPct val="119000"/>
              </a:lnSpc>
              <a:spcBef>
                <a:spcPts val="360"/>
              </a:spcBef>
              <a:spcAft>
                <a:spcPts val="0"/>
              </a:spcAft>
              <a:buClr>
                <a:schemeClr val="dk2"/>
              </a:buClr>
              <a:buSzPts val="2200"/>
              <a:buChar char="•"/>
            </a:pPr>
            <a:r>
              <a:rPr lang="en" sz="2200">
                <a:solidFill>
                  <a:schemeClr val="dk2"/>
                </a:solidFill>
              </a:rPr>
              <a:t>Is built in GEE and Python for end-user ease of use</a:t>
            </a:r>
            <a:endParaRPr sz="2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7"/>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100">
                <a:solidFill>
                  <a:schemeClr val="lt1"/>
                </a:solidFill>
                <a:latin typeface="Open Sans"/>
                <a:ea typeface="Open Sans"/>
                <a:cs typeface="Open Sans"/>
                <a:sym typeface="Open Sans"/>
              </a:rPr>
              <a:t>Background: Science</a:t>
            </a:r>
            <a:endParaRPr b="1" sz="2100">
              <a:solidFill>
                <a:schemeClr val="lt1"/>
              </a:solidFill>
              <a:latin typeface="Open Sans"/>
              <a:ea typeface="Open Sans"/>
              <a:cs typeface="Open Sans"/>
              <a:sym typeface="Open Sans"/>
            </a:endParaRPr>
          </a:p>
        </p:txBody>
      </p:sp>
      <p:sp>
        <p:nvSpPr>
          <p:cNvPr id="650" name="Google Shape;650;p67"/>
          <p:cNvSpPr txBox="1"/>
          <p:nvPr/>
        </p:nvSpPr>
        <p:spPr>
          <a:xfrm>
            <a:off x="0" y="1101750"/>
            <a:ext cx="4241700" cy="3747600"/>
          </a:xfrm>
          <a:prstGeom prst="rect">
            <a:avLst/>
          </a:prstGeom>
          <a:noFill/>
          <a:ln>
            <a:noFill/>
          </a:ln>
        </p:spPr>
        <p:txBody>
          <a:bodyPr anchorCtr="0" anchor="t" bIns="45700" lIns="91425" spcFirstLastPara="1" rIns="91425" wrap="square" tIns="45700">
            <a:noAutofit/>
          </a:bodyPr>
          <a:lstStyle/>
          <a:p>
            <a:pPr indent="-406400" lvl="0" marL="457200" rtl="0" algn="l">
              <a:lnSpc>
                <a:spcPct val="119000"/>
              </a:lnSpc>
              <a:spcBef>
                <a:spcPts val="360"/>
              </a:spcBef>
              <a:spcAft>
                <a:spcPts val="0"/>
              </a:spcAft>
              <a:buClr>
                <a:schemeClr val="dk2"/>
              </a:buClr>
              <a:buSzPts val="2800"/>
              <a:buChar char="•"/>
            </a:pPr>
            <a:r>
              <a:rPr lang="en" sz="2800">
                <a:solidFill>
                  <a:schemeClr val="dk2"/>
                </a:solidFill>
              </a:rPr>
              <a:t>Single sensor (flood) maps</a:t>
            </a:r>
            <a:endParaRPr sz="2400">
              <a:solidFill>
                <a:schemeClr val="dk2"/>
              </a:solidFill>
            </a:endParaRPr>
          </a:p>
          <a:p>
            <a:pPr indent="-311150" lvl="1" marL="1067075" rtl="0" algn="l">
              <a:lnSpc>
                <a:spcPct val="119000"/>
              </a:lnSpc>
              <a:spcBef>
                <a:spcPts val="360"/>
              </a:spcBef>
              <a:spcAft>
                <a:spcPts val="0"/>
              </a:spcAft>
              <a:buClr>
                <a:schemeClr val="dk2"/>
              </a:buClr>
              <a:buSzPts val="2200"/>
              <a:buChar char="•"/>
            </a:pPr>
            <a:r>
              <a:rPr lang="en" sz="2200">
                <a:solidFill>
                  <a:schemeClr val="dk2"/>
                </a:solidFill>
              </a:rPr>
              <a:t>Sentinel-1</a:t>
            </a:r>
            <a:endParaRPr sz="1800">
              <a:solidFill>
                <a:schemeClr val="dk2"/>
              </a:solidFill>
            </a:endParaRPr>
          </a:p>
          <a:p>
            <a:pPr indent="-311150" lvl="1" marL="1067075" rtl="0" algn="l">
              <a:lnSpc>
                <a:spcPct val="119000"/>
              </a:lnSpc>
              <a:spcBef>
                <a:spcPts val="360"/>
              </a:spcBef>
              <a:spcAft>
                <a:spcPts val="0"/>
              </a:spcAft>
              <a:buClr>
                <a:schemeClr val="dk2"/>
              </a:buClr>
              <a:buSzPts val="2200"/>
              <a:buChar char="•"/>
            </a:pPr>
            <a:r>
              <a:rPr lang="en" sz="2200">
                <a:solidFill>
                  <a:schemeClr val="dk2"/>
                </a:solidFill>
              </a:rPr>
              <a:t>Sentinel-2</a:t>
            </a:r>
            <a:endParaRPr sz="1800">
              <a:solidFill>
                <a:schemeClr val="dk2"/>
              </a:solidFill>
            </a:endParaRPr>
          </a:p>
          <a:p>
            <a:pPr indent="-311150" lvl="1" marL="1067075" rtl="0" algn="l">
              <a:lnSpc>
                <a:spcPct val="119000"/>
              </a:lnSpc>
              <a:spcBef>
                <a:spcPts val="360"/>
              </a:spcBef>
              <a:spcAft>
                <a:spcPts val="0"/>
              </a:spcAft>
              <a:buClr>
                <a:schemeClr val="dk2"/>
              </a:buClr>
              <a:buSzPts val="2200"/>
              <a:buChar char="•"/>
            </a:pPr>
            <a:r>
              <a:rPr lang="en" sz="2200">
                <a:solidFill>
                  <a:schemeClr val="dk2"/>
                </a:solidFill>
              </a:rPr>
              <a:t>Landsat 8</a:t>
            </a:r>
            <a:endParaRPr sz="2200">
              <a:solidFill>
                <a:schemeClr val="dk2"/>
              </a:solidFill>
            </a:endParaRPr>
          </a:p>
          <a:p>
            <a:pPr indent="-349250" lvl="0" marL="285750" rtl="0" algn="l">
              <a:lnSpc>
                <a:spcPct val="119000"/>
              </a:lnSpc>
              <a:spcBef>
                <a:spcPts val="360"/>
              </a:spcBef>
              <a:spcAft>
                <a:spcPts val="0"/>
              </a:spcAft>
              <a:buClr>
                <a:schemeClr val="dk2"/>
              </a:buClr>
              <a:buSzPts val="2800"/>
              <a:buChar char="•"/>
            </a:pPr>
            <a:r>
              <a:rPr lang="en" sz="2800">
                <a:solidFill>
                  <a:schemeClr val="dk2"/>
                </a:solidFill>
              </a:rPr>
              <a:t>Daily data fused (flood) maps</a:t>
            </a:r>
            <a:endParaRPr sz="2500">
              <a:solidFill>
                <a:schemeClr val="dk2"/>
              </a:solidFill>
            </a:endParaRPr>
          </a:p>
        </p:txBody>
      </p:sp>
      <p:pic>
        <p:nvPicPr>
          <p:cNvPr id="651" name="Google Shape;651;p67"/>
          <p:cNvPicPr preferRelativeResize="0"/>
          <p:nvPr/>
        </p:nvPicPr>
        <p:blipFill rotWithShape="1">
          <a:blip r:embed="rId3">
            <a:alphaModFix/>
          </a:blip>
          <a:srcRect b="7978" l="0" r="0" t="0"/>
          <a:stretch/>
        </p:blipFill>
        <p:spPr>
          <a:xfrm>
            <a:off x="4157482" y="1025550"/>
            <a:ext cx="4937759" cy="1863305"/>
          </a:xfrm>
          <a:prstGeom prst="rect">
            <a:avLst/>
          </a:prstGeom>
          <a:noFill/>
          <a:ln>
            <a:noFill/>
          </a:ln>
        </p:spPr>
      </p:pic>
      <p:cxnSp>
        <p:nvCxnSpPr>
          <p:cNvPr id="652" name="Google Shape;652;p67"/>
          <p:cNvCxnSpPr>
            <a:stCxn id="653" idx="1"/>
          </p:cNvCxnSpPr>
          <p:nvPr/>
        </p:nvCxnSpPr>
        <p:spPr>
          <a:xfrm>
            <a:off x="2656400" y="2834550"/>
            <a:ext cx="1291500" cy="427500"/>
          </a:xfrm>
          <a:prstGeom prst="straightConnector1">
            <a:avLst/>
          </a:prstGeom>
          <a:noFill/>
          <a:ln cap="flat" cmpd="sng" w="12700">
            <a:solidFill>
              <a:srgbClr val="B0B4A3"/>
            </a:solidFill>
            <a:prstDash val="solid"/>
            <a:round/>
            <a:headEnd len="sm" w="sm" type="none"/>
            <a:tailEnd len="med" w="med" type="triangle"/>
          </a:ln>
        </p:spPr>
      </p:cxnSp>
      <p:cxnSp>
        <p:nvCxnSpPr>
          <p:cNvPr id="654" name="Google Shape;654;p67"/>
          <p:cNvCxnSpPr>
            <a:stCxn id="653" idx="1"/>
          </p:cNvCxnSpPr>
          <p:nvPr/>
        </p:nvCxnSpPr>
        <p:spPr>
          <a:xfrm flipH="1" rot="10800000">
            <a:off x="2656400" y="2171550"/>
            <a:ext cx="1362600" cy="663000"/>
          </a:xfrm>
          <a:prstGeom prst="straightConnector1">
            <a:avLst/>
          </a:prstGeom>
          <a:noFill/>
          <a:ln cap="flat" cmpd="sng" w="12700">
            <a:solidFill>
              <a:srgbClr val="B0B4A3"/>
            </a:solidFill>
            <a:prstDash val="solid"/>
            <a:round/>
            <a:headEnd len="sm" w="sm" type="none"/>
            <a:tailEnd len="med" w="med" type="triangle"/>
          </a:ln>
        </p:spPr>
      </p:cxnSp>
      <p:pic>
        <p:nvPicPr>
          <p:cNvPr id="655" name="Google Shape;655;p67"/>
          <p:cNvPicPr preferRelativeResize="0"/>
          <p:nvPr/>
        </p:nvPicPr>
        <p:blipFill rotWithShape="1">
          <a:blip r:embed="rId4">
            <a:alphaModFix/>
          </a:blip>
          <a:srcRect b="0" l="0" r="0" t="0"/>
          <a:stretch/>
        </p:blipFill>
        <p:spPr>
          <a:xfrm>
            <a:off x="4361555" y="3395712"/>
            <a:ext cx="4387554" cy="1505624"/>
          </a:xfrm>
          <a:prstGeom prst="rect">
            <a:avLst/>
          </a:prstGeom>
          <a:noFill/>
          <a:ln>
            <a:noFill/>
          </a:ln>
        </p:spPr>
      </p:pic>
      <p:sp>
        <p:nvSpPr>
          <p:cNvPr id="656" name="Google Shape;656;p67"/>
          <p:cNvSpPr txBox="1"/>
          <p:nvPr/>
        </p:nvSpPr>
        <p:spPr>
          <a:xfrm rot="-1372838">
            <a:off x="3164448" y="2437029"/>
            <a:ext cx="851824" cy="25165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Clr>
                <a:srgbClr val="8197A6"/>
              </a:buClr>
              <a:buSzPts val="1200"/>
              <a:buFont typeface="Arial"/>
              <a:buNone/>
            </a:pPr>
            <a:r>
              <a:rPr lang="en" sz="1000">
                <a:solidFill>
                  <a:schemeClr val="accent2"/>
                </a:solidFill>
                <a:latin typeface="Arial"/>
                <a:ea typeface="Arial"/>
                <a:cs typeface="Arial"/>
                <a:sym typeface="Arial"/>
              </a:rPr>
              <a:t>Otsu</a:t>
            </a:r>
            <a:endParaRPr sz="1200">
              <a:solidFill>
                <a:schemeClr val="accent2"/>
              </a:solidFill>
            </a:endParaRPr>
          </a:p>
        </p:txBody>
      </p:sp>
      <p:sp>
        <p:nvSpPr>
          <p:cNvPr id="657" name="Google Shape;657;p67"/>
          <p:cNvSpPr txBox="1"/>
          <p:nvPr/>
        </p:nvSpPr>
        <p:spPr>
          <a:xfrm rot="1073680">
            <a:off x="3039879" y="3069452"/>
            <a:ext cx="694182" cy="247496"/>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Clr>
                <a:srgbClr val="8197A6"/>
              </a:buClr>
              <a:buSzPts val="1200"/>
              <a:buFont typeface="Arial"/>
              <a:buNone/>
            </a:pPr>
            <a:r>
              <a:rPr lang="en" sz="1000">
                <a:solidFill>
                  <a:schemeClr val="accent2"/>
                </a:solidFill>
                <a:latin typeface="Arial"/>
                <a:ea typeface="Arial"/>
                <a:cs typeface="Arial"/>
                <a:sym typeface="Arial"/>
              </a:rPr>
              <a:t>QA UNet</a:t>
            </a:r>
            <a:endParaRPr sz="1200">
              <a:solidFill>
                <a:schemeClr val="accent2"/>
              </a:solidFill>
            </a:endParaRPr>
          </a:p>
        </p:txBody>
      </p:sp>
      <p:sp>
        <p:nvSpPr>
          <p:cNvPr id="658" name="Google Shape;658;p67"/>
          <p:cNvSpPr txBox="1"/>
          <p:nvPr/>
        </p:nvSpPr>
        <p:spPr>
          <a:xfrm>
            <a:off x="4763225" y="2875325"/>
            <a:ext cx="4320900" cy="27780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Clr>
                <a:srgbClr val="8197A6"/>
              </a:buClr>
              <a:buSzPts val="1200"/>
              <a:buFont typeface="Arial"/>
              <a:buNone/>
            </a:pPr>
            <a:r>
              <a:rPr i="1" lang="en" sz="1100">
                <a:solidFill>
                  <a:srgbClr val="8197A6"/>
                </a:solidFill>
              </a:rPr>
              <a:t>based on </a:t>
            </a:r>
            <a:r>
              <a:rPr i="1" lang="en" sz="1100" u="sng">
                <a:solidFill>
                  <a:srgbClr val="8197A6"/>
                </a:solidFill>
                <a:latin typeface="Arial"/>
                <a:ea typeface="Arial"/>
                <a:cs typeface="Arial"/>
                <a:sym typeface="Arial"/>
                <a:hlinkClick r:id="rId5">
                  <a:extLst>
                    <a:ext uri="{A12FA001-AC4F-418D-AE19-62706E023703}">
                      <ahyp:hlinkClr val="tx"/>
                    </a:ext>
                  </a:extLst>
                </a:hlinkClick>
              </a:rPr>
              <a:t>Donchyts et al. (2016)</a:t>
            </a:r>
            <a:r>
              <a:rPr i="1" lang="en" sz="1100">
                <a:solidFill>
                  <a:srgbClr val="8197A6"/>
                </a:solidFill>
                <a:latin typeface="Arial"/>
                <a:ea typeface="Arial"/>
                <a:cs typeface="Arial"/>
                <a:sym typeface="Arial"/>
              </a:rPr>
              <a:t>, Application: </a:t>
            </a:r>
            <a:r>
              <a:rPr i="1" lang="en" sz="1100" u="sng">
                <a:solidFill>
                  <a:srgbClr val="8197A6"/>
                </a:solidFill>
                <a:latin typeface="Arial"/>
                <a:ea typeface="Arial"/>
                <a:cs typeface="Arial"/>
                <a:sym typeface="Arial"/>
                <a:hlinkClick r:id="rId6">
                  <a:extLst>
                    <a:ext uri="{A12FA001-AC4F-418D-AE19-62706E023703}">
                      <ahyp:hlinkClr val="tx"/>
                    </a:ext>
                  </a:extLst>
                </a:hlinkClick>
              </a:rPr>
              <a:t>Markert et al. (2020)</a:t>
            </a:r>
            <a:endParaRPr i="1" sz="1100">
              <a:solidFill>
                <a:srgbClr val="8197A6"/>
              </a:solidFill>
              <a:latin typeface="Arial"/>
              <a:ea typeface="Arial"/>
              <a:cs typeface="Arial"/>
              <a:sym typeface="Arial"/>
            </a:endParaRPr>
          </a:p>
        </p:txBody>
      </p:sp>
      <p:sp>
        <p:nvSpPr>
          <p:cNvPr id="659" name="Google Shape;659;p67"/>
          <p:cNvSpPr txBox="1"/>
          <p:nvPr/>
        </p:nvSpPr>
        <p:spPr>
          <a:xfrm>
            <a:off x="5001450" y="4826375"/>
            <a:ext cx="4082700" cy="27780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Clr>
                <a:srgbClr val="8197A6"/>
              </a:buClr>
              <a:buSzPts val="1200"/>
              <a:buFont typeface="Arial"/>
              <a:buNone/>
            </a:pPr>
            <a:r>
              <a:rPr i="1" lang="en" sz="1100">
                <a:solidFill>
                  <a:srgbClr val="8197A6"/>
                </a:solidFill>
                <a:latin typeface="Arial"/>
                <a:ea typeface="Arial"/>
                <a:cs typeface="Arial"/>
                <a:sym typeface="Arial"/>
              </a:rPr>
              <a:t>based on </a:t>
            </a:r>
            <a:r>
              <a:rPr i="1" lang="en" sz="1100" u="sng">
                <a:solidFill>
                  <a:srgbClr val="8197A6"/>
                </a:solidFill>
                <a:latin typeface="Arial"/>
                <a:ea typeface="Arial"/>
                <a:cs typeface="Arial"/>
                <a:sym typeface="Arial"/>
                <a:hlinkClick r:id="rId7">
                  <a:extLst>
                    <a:ext uri="{A12FA001-AC4F-418D-AE19-62706E023703}">
                      <ahyp:hlinkClr val="tx"/>
                    </a:ext>
                  </a:extLst>
                </a:hlinkClick>
              </a:rPr>
              <a:t>Hughes et al. (2019)</a:t>
            </a:r>
            <a:r>
              <a:rPr i="1" lang="en" sz="1100">
                <a:solidFill>
                  <a:srgbClr val="8197A6"/>
                </a:solidFill>
              </a:rPr>
              <a:t>, Application: </a:t>
            </a:r>
            <a:r>
              <a:rPr i="1" lang="en" sz="1100" u="sng">
                <a:solidFill>
                  <a:srgbClr val="8197A6"/>
                </a:solidFill>
                <a:hlinkClick r:id="rId8">
                  <a:extLst>
                    <a:ext uri="{A12FA001-AC4F-418D-AE19-62706E023703}">
                      <ahyp:hlinkClr val="tx"/>
                    </a:ext>
                  </a:extLst>
                </a:hlinkClick>
              </a:rPr>
              <a:t>Mayer et al. (2021)</a:t>
            </a:r>
            <a:endParaRPr i="1" sz="1100">
              <a:solidFill>
                <a:srgbClr val="8197A6"/>
              </a:solidFill>
              <a:latin typeface="Arial"/>
              <a:ea typeface="Arial"/>
              <a:cs typeface="Arial"/>
              <a:sym typeface="Arial"/>
            </a:endParaRPr>
          </a:p>
        </p:txBody>
      </p:sp>
      <p:sp>
        <p:nvSpPr>
          <p:cNvPr id="660" name="Google Shape;660;p67"/>
          <p:cNvSpPr txBox="1"/>
          <p:nvPr/>
        </p:nvSpPr>
        <p:spPr>
          <a:xfrm rot="-1556105">
            <a:off x="3139969" y="2266352"/>
            <a:ext cx="463699" cy="250378"/>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Clr>
                <a:srgbClr val="8197A6"/>
              </a:buClr>
              <a:buSzPts val="1200"/>
              <a:buFont typeface="Arial"/>
              <a:buNone/>
            </a:pPr>
            <a:r>
              <a:rPr lang="en" sz="1000">
                <a:solidFill>
                  <a:schemeClr val="accent2"/>
                </a:solidFill>
                <a:latin typeface="Arial"/>
                <a:ea typeface="Arial"/>
                <a:cs typeface="Arial"/>
                <a:sym typeface="Arial"/>
              </a:rPr>
              <a:t>all</a:t>
            </a:r>
            <a:endParaRPr sz="1200">
              <a:solidFill>
                <a:schemeClr val="accent2"/>
              </a:solidFill>
            </a:endParaRPr>
          </a:p>
        </p:txBody>
      </p:sp>
      <p:sp>
        <p:nvSpPr>
          <p:cNvPr id="661" name="Google Shape;661;p67"/>
          <p:cNvSpPr txBox="1"/>
          <p:nvPr/>
        </p:nvSpPr>
        <p:spPr>
          <a:xfrm rot="1043392">
            <a:off x="3165224" y="2890490"/>
            <a:ext cx="686581" cy="247551"/>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Clr>
                <a:srgbClr val="8197A6"/>
              </a:buClr>
              <a:buSzPts val="1200"/>
              <a:buFont typeface="Arial"/>
              <a:buNone/>
            </a:pPr>
            <a:r>
              <a:rPr lang="en" sz="1000">
                <a:solidFill>
                  <a:schemeClr val="accent2"/>
                </a:solidFill>
                <a:latin typeface="Arial"/>
                <a:ea typeface="Arial"/>
                <a:cs typeface="Arial"/>
                <a:sym typeface="Arial"/>
              </a:rPr>
              <a:t>optical</a:t>
            </a:r>
            <a:endParaRPr sz="1200">
              <a:solidFill>
                <a:schemeClr val="accent2"/>
              </a:solidFill>
            </a:endParaRPr>
          </a:p>
        </p:txBody>
      </p:sp>
      <p:pic>
        <p:nvPicPr>
          <p:cNvPr id="662" name="Google Shape;662;p67"/>
          <p:cNvPicPr preferRelativeResize="0"/>
          <p:nvPr/>
        </p:nvPicPr>
        <p:blipFill>
          <a:blip r:embed="rId9">
            <a:alphaModFix/>
          </a:blip>
          <a:stretch>
            <a:fillRect/>
          </a:stretch>
        </p:blipFill>
        <p:spPr>
          <a:xfrm>
            <a:off x="7639950" y="0"/>
            <a:ext cx="677674" cy="677675"/>
          </a:xfrm>
          <a:prstGeom prst="rect">
            <a:avLst/>
          </a:prstGeom>
          <a:noFill/>
          <a:ln>
            <a:noFill/>
          </a:ln>
        </p:spPr>
      </p:pic>
      <p:sp>
        <p:nvSpPr>
          <p:cNvPr id="653" name="Google Shape;653;p67"/>
          <p:cNvSpPr/>
          <p:nvPr/>
        </p:nvSpPr>
        <p:spPr>
          <a:xfrm>
            <a:off x="2365100" y="2171550"/>
            <a:ext cx="291300" cy="1326000"/>
          </a:xfrm>
          <a:prstGeom prst="rightBrace">
            <a:avLst>
              <a:gd fmla="val 50000" name="adj1"/>
              <a:gd fmla="val 50000" name="adj2"/>
            </a:avLst>
          </a:prstGeom>
          <a:noFill/>
          <a:ln cap="flat" cmpd="sng" w="12700">
            <a:solidFill>
              <a:srgbClr val="B0B4A3"/>
            </a:solidFill>
            <a:prstDash val="solid"/>
            <a:round/>
            <a:headEnd len="sm" w="sm"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8"/>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Thresholding Algorithm</a:t>
            </a:r>
            <a:endParaRPr b="1" sz="2100">
              <a:solidFill>
                <a:schemeClr val="lt1"/>
              </a:solidFill>
              <a:latin typeface="Open Sans"/>
              <a:ea typeface="Open Sans"/>
              <a:cs typeface="Open Sans"/>
              <a:sym typeface="Open Sans"/>
            </a:endParaRPr>
          </a:p>
        </p:txBody>
      </p:sp>
      <p:pic>
        <p:nvPicPr>
          <p:cNvPr id="668" name="Google Shape;668;p68"/>
          <p:cNvPicPr preferRelativeResize="0"/>
          <p:nvPr/>
        </p:nvPicPr>
        <p:blipFill rotWithShape="1">
          <a:blip r:embed="rId3">
            <a:alphaModFix/>
          </a:blip>
          <a:srcRect b="0" l="0" r="11660" t="0"/>
          <a:stretch/>
        </p:blipFill>
        <p:spPr>
          <a:xfrm>
            <a:off x="4970827" y="1168200"/>
            <a:ext cx="4024173" cy="3416400"/>
          </a:xfrm>
          <a:prstGeom prst="rect">
            <a:avLst/>
          </a:prstGeom>
          <a:noFill/>
          <a:ln cap="flat" cmpd="sng" w="28575">
            <a:solidFill>
              <a:srgbClr val="335B74"/>
            </a:solidFill>
            <a:prstDash val="solid"/>
            <a:round/>
            <a:headEnd len="sm" w="sm" type="none"/>
            <a:tailEnd len="sm" w="sm" type="none"/>
          </a:ln>
        </p:spPr>
      </p:pic>
      <p:pic>
        <p:nvPicPr>
          <p:cNvPr id="669" name="Google Shape;669;p68"/>
          <p:cNvPicPr preferRelativeResize="0"/>
          <p:nvPr/>
        </p:nvPicPr>
        <p:blipFill>
          <a:blip r:embed="rId4">
            <a:alphaModFix/>
          </a:blip>
          <a:stretch>
            <a:fillRect/>
          </a:stretch>
        </p:blipFill>
        <p:spPr>
          <a:xfrm>
            <a:off x="7639950" y="0"/>
            <a:ext cx="677674" cy="677675"/>
          </a:xfrm>
          <a:prstGeom prst="rect">
            <a:avLst/>
          </a:prstGeom>
          <a:noFill/>
          <a:ln>
            <a:noFill/>
          </a:ln>
        </p:spPr>
      </p:pic>
      <p:pic>
        <p:nvPicPr>
          <p:cNvPr id="670" name="Google Shape;670;p68"/>
          <p:cNvPicPr preferRelativeResize="0"/>
          <p:nvPr/>
        </p:nvPicPr>
        <p:blipFill>
          <a:blip r:embed="rId5">
            <a:alphaModFix/>
          </a:blip>
          <a:stretch>
            <a:fillRect/>
          </a:stretch>
        </p:blipFill>
        <p:spPr>
          <a:xfrm>
            <a:off x="9661225" y="1893925"/>
            <a:ext cx="2846152" cy="1466149"/>
          </a:xfrm>
          <a:prstGeom prst="rect">
            <a:avLst/>
          </a:prstGeom>
          <a:noFill/>
          <a:ln cap="flat" cmpd="sng" w="28575">
            <a:solidFill>
              <a:srgbClr val="335B74"/>
            </a:solidFill>
            <a:prstDash val="solid"/>
            <a:round/>
            <a:headEnd len="sm" w="sm" type="none"/>
            <a:tailEnd len="sm" w="sm" type="none"/>
          </a:ln>
        </p:spPr>
      </p:pic>
      <p:pic>
        <p:nvPicPr>
          <p:cNvPr id="671" name="Google Shape;671;p68"/>
          <p:cNvPicPr preferRelativeResize="0"/>
          <p:nvPr/>
        </p:nvPicPr>
        <p:blipFill rotWithShape="1">
          <a:blip r:embed="rId5">
            <a:alphaModFix/>
          </a:blip>
          <a:srcRect b="0" l="51200" r="0" t="53866"/>
          <a:stretch/>
        </p:blipFill>
        <p:spPr>
          <a:xfrm>
            <a:off x="883900" y="3536150"/>
            <a:ext cx="2677576" cy="1304025"/>
          </a:xfrm>
          <a:prstGeom prst="rect">
            <a:avLst/>
          </a:prstGeom>
          <a:noFill/>
          <a:ln cap="flat" cmpd="sng" w="28575">
            <a:solidFill>
              <a:srgbClr val="335B74"/>
            </a:solidFill>
            <a:prstDash val="solid"/>
            <a:round/>
            <a:headEnd len="sm" w="sm" type="none"/>
            <a:tailEnd len="sm" w="sm" type="none"/>
          </a:ln>
        </p:spPr>
      </p:pic>
      <p:sp>
        <p:nvSpPr>
          <p:cNvPr id="672" name="Google Shape;672;p68"/>
          <p:cNvSpPr txBox="1"/>
          <p:nvPr/>
        </p:nvSpPr>
        <p:spPr>
          <a:xfrm>
            <a:off x="1488600" y="4840175"/>
            <a:ext cx="1592100" cy="354000"/>
          </a:xfrm>
          <a:prstGeom prst="rect">
            <a:avLst/>
          </a:prstGeom>
          <a:noFill/>
          <a:ln>
            <a:noFill/>
          </a:ln>
        </p:spPr>
        <p:txBody>
          <a:bodyPr anchorCtr="0" anchor="t" bIns="91425" lIns="91425" spcFirstLastPara="1" rIns="91425" wrap="square" tIns="91425">
            <a:spAutoFit/>
          </a:bodyPr>
          <a:lstStyle/>
          <a:p>
            <a:pPr indent="0" lvl="0" marL="0" rtl="0" algn="l">
              <a:lnSpc>
                <a:spcPct val="119000"/>
              </a:lnSpc>
              <a:spcBef>
                <a:spcPts val="0"/>
              </a:spcBef>
              <a:spcAft>
                <a:spcPts val="0"/>
              </a:spcAft>
              <a:buNone/>
            </a:pPr>
            <a:r>
              <a:rPr i="1" lang="en" sz="1100" u="sng">
                <a:solidFill>
                  <a:srgbClr val="8197A6"/>
                </a:solidFill>
                <a:hlinkClick r:id="rId6">
                  <a:extLst>
                    <a:ext uri="{A12FA001-AC4F-418D-AE19-62706E023703}">
                      <ahyp:hlinkClr val="tx"/>
                    </a:ext>
                  </a:extLst>
                </a:hlinkClick>
              </a:rPr>
              <a:t>Markert et al. (2020)</a:t>
            </a:r>
            <a:endParaRPr/>
          </a:p>
        </p:txBody>
      </p:sp>
      <p:sp>
        <p:nvSpPr>
          <p:cNvPr id="673" name="Google Shape;673;p68"/>
          <p:cNvSpPr txBox="1"/>
          <p:nvPr>
            <p:ph idx="1" type="body"/>
          </p:nvPr>
        </p:nvSpPr>
        <p:spPr>
          <a:xfrm>
            <a:off x="0" y="798650"/>
            <a:ext cx="4870800" cy="27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rPr>
              <a:t>Otsu’s Thresholding</a:t>
            </a:r>
            <a:endParaRPr b="1" sz="1900">
              <a:solidFill>
                <a:schemeClr val="dk2"/>
              </a:solidFill>
            </a:endParaRPr>
          </a:p>
          <a:p>
            <a:pPr indent="-349250" lvl="0" marL="457200" marR="0" rtl="0" algn="l">
              <a:lnSpc>
                <a:spcPct val="119000"/>
              </a:lnSpc>
              <a:spcBef>
                <a:spcPts val="360"/>
              </a:spcBef>
              <a:spcAft>
                <a:spcPts val="0"/>
              </a:spcAft>
              <a:buClr>
                <a:schemeClr val="dk2"/>
              </a:buClr>
              <a:buSzPts val="1900"/>
              <a:buChar char="•"/>
            </a:pPr>
            <a:r>
              <a:rPr lang="en" sz="1900">
                <a:solidFill>
                  <a:schemeClr val="dk2"/>
                </a:solidFill>
              </a:rPr>
              <a:t>Automated histogram-based thresholding approach</a:t>
            </a:r>
            <a:endParaRPr sz="1900">
              <a:solidFill>
                <a:schemeClr val="dk2"/>
              </a:solidFill>
            </a:endParaRPr>
          </a:p>
          <a:p>
            <a:pPr indent="-349250" lvl="0" marL="457200" marR="0" rtl="0" algn="l">
              <a:lnSpc>
                <a:spcPct val="119000"/>
              </a:lnSpc>
              <a:spcBef>
                <a:spcPts val="360"/>
              </a:spcBef>
              <a:spcAft>
                <a:spcPts val="0"/>
              </a:spcAft>
              <a:buClr>
                <a:schemeClr val="dk2"/>
              </a:buClr>
              <a:buSzPts val="1900"/>
              <a:buChar char="•"/>
            </a:pPr>
            <a:r>
              <a:rPr b="1" lang="en" sz="1900" u="sng">
                <a:solidFill>
                  <a:schemeClr val="dk2"/>
                </a:solidFill>
              </a:rPr>
              <a:t>Maximizes </a:t>
            </a:r>
            <a:r>
              <a:rPr lang="en" sz="1900">
                <a:solidFill>
                  <a:schemeClr val="dk2"/>
                </a:solidFill>
              </a:rPr>
              <a:t>inter-class variance between two classes</a:t>
            </a:r>
            <a:endParaRPr sz="1900">
              <a:solidFill>
                <a:schemeClr val="dk2"/>
              </a:solidFill>
            </a:endParaRPr>
          </a:p>
          <a:p>
            <a:pPr indent="-349250" lvl="0" marL="457200" marR="0" rtl="0" algn="l">
              <a:lnSpc>
                <a:spcPct val="119000"/>
              </a:lnSpc>
              <a:spcBef>
                <a:spcPts val="360"/>
              </a:spcBef>
              <a:spcAft>
                <a:spcPts val="0"/>
              </a:spcAft>
              <a:buClr>
                <a:schemeClr val="dk2"/>
              </a:buClr>
              <a:buSzPts val="1900"/>
              <a:buChar char="•"/>
            </a:pPr>
            <a:r>
              <a:rPr lang="en" sz="1900">
                <a:solidFill>
                  <a:schemeClr val="dk2"/>
                </a:solidFill>
              </a:rPr>
              <a:t>Assumes there are only two classes, a background and foreground</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69"/>
          <p:cNvPicPr preferRelativeResize="0"/>
          <p:nvPr/>
        </p:nvPicPr>
        <p:blipFill>
          <a:blip r:embed="rId3">
            <a:alphaModFix/>
          </a:blip>
          <a:stretch>
            <a:fillRect/>
          </a:stretch>
        </p:blipFill>
        <p:spPr>
          <a:xfrm>
            <a:off x="0" y="1031368"/>
            <a:ext cx="9144000" cy="3882964"/>
          </a:xfrm>
          <a:prstGeom prst="rect">
            <a:avLst/>
          </a:prstGeom>
          <a:noFill/>
          <a:ln>
            <a:noFill/>
          </a:ln>
        </p:spPr>
      </p:pic>
      <p:pic>
        <p:nvPicPr>
          <p:cNvPr id="679" name="Google Shape;679;p69"/>
          <p:cNvPicPr preferRelativeResize="0"/>
          <p:nvPr/>
        </p:nvPicPr>
        <p:blipFill>
          <a:blip r:embed="rId4">
            <a:alphaModFix/>
          </a:blip>
          <a:stretch>
            <a:fillRect/>
          </a:stretch>
        </p:blipFill>
        <p:spPr>
          <a:xfrm>
            <a:off x="7639950" y="0"/>
            <a:ext cx="677674" cy="677675"/>
          </a:xfrm>
          <a:prstGeom prst="rect">
            <a:avLst/>
          </a:prstGeom>
          <a:noFill/>
          <a:ln>
            <a:noFill/>
          </a:ln>
        </p:spPr>
      </p:pic>
      <p:sp>
        <p:nvSpPr>
          <p:cNvPr id="680" name="Google Shape;680;p69"/>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100">
                <a:solidFill>
                  <a:schemeClr val="lt1"/>
                </a:solidFill>
                <a:latin typeface="Open Sans"/>
                <a:ea typeface="Open Sans"/>
                <a:cs typeface="Open Sans"/>
                <a:sym typeface="Open Sans"/>
              </a:rPr>
              <a:t>HYDRAFloods S-1 Flood detection workflow</a:t>
            </a:r>
            <a:endParaRPr b="1" sz="2100">
              <a:solidFill>
                <a:schemeClr val="lt1"/>
              </a:solidFill>
              <a:latin typeface="Open Sans"/>
              <a:ea typeface="Open Sans"/>
              <a:cs typeface="Open Sans"/>
              <a:sym typeface="Open Sans"/>
            </a:endParaRPr>
          </a:p>
        </p:txBody>
      </p:sp>
      <p:pic>
        <p:nvPicPr>
          <p:cNvPr id="681" name="Google Shape;681;p69"/>
          <p:cNvPicPr preferRelativeResize="0"/>
          <p:nvPr/>
        </p:nvPicPr>
        <p:blipFill rotWithShape="1">
          <a:blip r:embed="rId5">
            <a:alphaModFix/>
          </a:blip>
          <a:srcRect b="19001" l="18981" r="19167" t="20019"/>
          <a:stretch/>
        </p:blipFill>
        <p:spPr>
          <a:xfrm>
            <a:off x="6918275" y="109851"/>
            <a:ext cx="770426" cy="467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70">
            <a:hlinkClick r:id="rId3"/>
          </p:cNvPr>
          <p:cNvPicPr preferRelativeResize="0"/>
          <p:nvPr/>
        </p:nvPicPr>
        <p:blipFill>
          <a:blip r:embed="rId4">
            <a:alphaModFix/>
          </a:blip>
          <a:stretch>
            <a:fillRect/>
          </a:stretch>
        </p:blipFill>
        <p:spPr>
          <a:xfrm>
            <a:off x="63647" y="1061263"/>
            <a:ext cx="3164350" cy="3896175"/>
          </a:xfrm>
          <a:prstGeom prst="rect">
            <a:avLst/>
          </a:prstGeom>
          <a:noFill/>
          <a:ln cap="flat" cmpd="sng" w="28575">
            <a:solidFill>
              <a:schemeClr val="dk2"/>
            </a:solidFill>
            <a:prstDash val="solid"/>
            <a:round/>
            <a:headEnd len="sm" w="sm" type="none"/>
            <a:tailEnd len="sm" w="sm" type="none"/>
          </a:ln>
        </p:spPr>
      </p:pic>
      <p:sp>
        <p:nvSpPr>
          <p:cNvPr id="687" name="Google Shape;687;p70"/>
          <p:cNvSpPr txBox="1"/>
          <p:nvPr/>
        </p:nvSpPr>
        <p:spPr>
          <a:xfrm>
            <a:off x="0" y="76200"/>
            <a:ext cx="7625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SERVIR Method Transfer</a:t>
            </a:r>
            <a:endParaRPr b="1" sz="2100">
              <a:solidFill>
                <a:schemeClr val="lt1"/>
              </a:solidFill>
              <a:latin typeface="Open Sans"/>
              <a:ea typeface="Open Sans"/>
              <a:cs typeface="Open Sans"/>
              <a:sym typeface="Open Sans"/>
            </a:endParaRPr>
          </a:p>
        </p:txBody>
      </p:sp>
      <p:cxnSp>
        <p:nvCxnSpPr>
          <p:cNvPr id="688" name="Google Shape;688;p70"/>
          <p:cNvCxnSpPr>
            <a:stCxn id="686" idx="3"/>
            <a:endCxn id="689" idx="1"/>
          </p:cNvCxnSpPr>
          <p:nvPr/>
        </p:nvCxnSpPr>
        <p:spPr>
          <a:xfrm flipH="1" rot="10800000">
            <a:off x="3227998" y="1305650"/>
            <a:ext cx="379200" cy="1703700"/>
          </a:xfrm>
          <a:prstGeom prst="curvedConnector3">
            <a:avLst>
              <a:gd fmla="val 50002" name="adj1"/>
            </a:avLst>
          </a:prstGeom>
          <a:noFill/>
          <a:ln cap="flat" cmpd="sng" w="28575">
            <a:solidFill>
              <a:schemeClr val="dk2"/>
            </a:solidFill>
            <a:prstDash val="solid"/>
            <a:round/>
            <a:headEnd len="med" w="med" type="none"/>
            <a:tailEnd len="med" w="med" type="triangle"/>
          </a:ln>
        </p:spPr>
      </p:cxnSp>
      <p:cxnSp>
        <p:nvCxnSpPr>
          <p:cNvPr id="690" name="Google Shape;690;p70"/>
          <p:cNvCxnSpPr>
            <a:stCxn id="691" idx="2"/>
            <a:endCxn id="692" idx="1"/>
          </p:cNvCxnSpPr>
          <p:nvPr/>
        </p:nvCxnSpPr>
        <p:spPr>
          <a:xfrm rot="5400000">
            <a:off x="4177535" y="2368547"/>
            <a:ext cx="1628700" cy="1355100"/>
          </a:xfrm>
          <a:prstGeom prst="curvedConnector4">
            <a:avLst>
              <a:gd fmla="val 14589" name="adj1"/>
              <a:gd fmla="val 117568" name="adj2"/>
            </a:avLst>
          </a:prstGeom>
          <a:noFill/>
          <a:ln cap="flat" cmpd="sng" w="28575">
            <a:solidFill>
              <a:schemeClr val="dk2"/>
            </a:solidFill>
            <a:prstDash val="solid"/>
            <a:round/>
            <a:headEnd len="med" w="med" type="none"/>
            <a:tailEnd len="med" w="med" type="triangle"/>
          </a:ln>
        </p:spPr>
      </p:cxnSp>
      <p:sp>
        <p:nvSpPr>
          <p:cNvPr id="692" name="Google Shape;692;p70"/>
          <p:cNvSpPr/>
          <p:nvPr/>
        </p:nvSpPr>
        <p:spPr>
          <a:xfrm>
            <a:off x="4314400" y="2653013"/>
            <a:ext cx="4734000" cy="2415000"/>
          </a:xfrm>
          <a:prstGeom prst="roundRect">
            <a:avLst>
              <a:gd fmla="val 16667" name="adj"/>
            </a:avLst>
          </a:prstGeom>
          <a:solidFill>
            <a:srgbClr val="0065B3">
              <a:alpha val="547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0"/>
          <p:cNvSpPr txBox="1"/>
          <p:nvPr>
            <p:ph idx="1" type="body"/>
          </p:nvPr>
        </p:nvSpPr>
        <p:spPr>
          <a:xfrm>
            <a:off x="7096600" y="2800149"/>
            <a:ext cx="1844700" cy="2114100"/>
          </a:xfrm>
          <a:prstGeom prst="rect">
            <a:avLst/>
          </a:prstGeom>
          <a:noFill/>
          <a:ln>
            <a:noFill/>
          </a:ln>
        </p:spPr>
        <p:txBody>
          <a:bodyPr anchorCtr="0" anchor="ctr" bIns="91425" lIns="91425" spcFirstLastPara="1" rIns="91425" wrap="square" tIns="91425">
            <a:noAutofit/>
          </a:bodyPr>
          <a:lstStyle/>
          <a:p>
            <a:pPr indent="0" lvl="0" marL="0" rtl="0" algn="just">
              <a:spcBef>
                <a:spcPts val="600"/>
              </a:spcBef>
              <a:spcAft>
                <a:spcPts val="0"/>
              </a:spcAft>
              <a:buNone/>
            </a:pPr>
            <a:r>
              <a:rPr lang="en" sz="900">
                <a:solidFill>
                  <a:srgbClr val="222222"/>
                </a:solidFill>
                <a:latin typeface="Open Sans"/>
                <a:ea typeface="Open Sans"/>
                <a:cs typeface="Open Sans"/>
                <a:sym typeface="Open Sans"/>
              </a:rPr>
              <a:t>On November 3, Eta made landfall on the Caribbean coast of Nicaragua as a category 4 hurricane, followed by Iota on November 14 as a category 5 hurricane.</a:t>
            </a:r>
            <a:endParaRPr sz="900">
              <a:solidFill>
                <a:srgbClr val="222222"/>
              </a:solidFill>
              <a:latin typeface="Open Sans"/>
              <a:ea typeface="Open Sans"/>
              <a:cs typeface="Open Sans"/>
              <a:sym typeface="Open Sans"/>
            </a:endParaRPr>
          </a:p>
          <a:p>
            <a:pPr indent="0" lvl="0" marL="0" rtl="0" algn="just">
              <a:spcBef>
                <a:spcPts val="600"/>
              </a:spcBef>
              <a:spcAft>
                <a:spcPts val="0"/>
              </a:spcAft>
              <a:buNone/>
            </a:pPr>
            <a:r>
              <a:rPr lang="en" sz="900">
                <a:solidFill>
                  <a:srgbClr val="222222"/>
                </a:solidFill>
                <a:latin typeface="Open Sans"/>
                <a:ea typeface="Open Sans"/>
                <a:cs typeface="Open Sans"/>
                <a:sym typeface="Open Sans"/>
              </a:rPr>
              <a:t>The compounding storms’ reach extended throughout Central America, with heavy flood impacts in Nicaragua, Honduras, and Guatemala. </a:t>
            </a:r>
            <a:endParaRPr sz="900">
              <a:solidFill>
                <a:srgbClr val="222222"/>
              </a:solidFill>
              <a:latin typeface="Open Sans"/>
              <a:ea typeface="Open Sans"/>
              <a:cs typeface="Open Sans"/>
              <a:sym typeface="Open Sans"/>
            </a:endParaRPr>
          </a:p>
          <a:p>
            <a:pPr indent="0" lvl="0" marL="0" rtl="0" algn="just">
              <a:spcBef>
                <a:spcPts val="600"/>
              </a:spcBef>
              <a:spcAft>
                <a:spcPts val="0"/>
              </a:spcAft>
              <a:buNone/>
            </a:pPr>
            <a:r>
              <a:rPr lang="en" sz="900">
                <a:solidFill>
                  <a:srgbClr val="222222"/>
                </a:solidFill>
                <a:latin typeface="Open Sans"/>
                <a:ea typeface="Open Sans"/>
                <a:cs typeface="Open Sans"/>
                <a:sym typeface="Open Sans"/>
              </a:rPr>
              <a:t>An estimated 7.5 million people were affected across Central America</a:t>
            </a:r>
            <a:endParaRPr sz="900">
              <a:solidFill>
                <a:srgbClr val="222222"/>
              </a:solidFill>
            </a:endParaRPr>
          </a:p>
          <a:p>
            <a:pPr indent="0" lvl="0" marL="0" rtl="0" algn="l">
              <a:spcBef>
                <a:spcPts val="600"/>
              </a:spcBef>
              <a:spcAft>
                <a:spcPts val="600"/>
              </a:spcAft>
              <a:buNone/>
            </a:pPr>
            <a:r>
              <a:rPr lang="en" sz="700" u="sng">
                <a:solidFill>
                  <a:schemeClr val="hlink"/>
                </a:solidFill>
                <a:hlinkClick r:id="rId5"/>
              </a:rPr>
              <a:t>Source: Relief Web</a:t>
            </a:r>
            <a:endParaRPr sz="1000"/>
          </a:p>
        </p:txBody>
      </p:sp>
      <p:pic>
        <p:nvPicPr>
          <p:cNvPr id="694" name="Google Shape;694;p70"/>
          <p:cNvPicPr preferRelativeResize="0"/>
          <p:nvPr/>
        </p:nvPicPr>
        <p:blipFill>
          <a:blip r:embed="rId6">
            <a:alphaModFix/>
          </a:blip>
          <a:stretch>
            <a:fillRect/>
          </a:stretch>
        </p:blipFill>
        <p:spPr>
          <a:xfrm>
            <a:off x="4399025" y="2876362"/>
            <a:ext cx="2726700" cy="1818900"/>
          </a:xfrm>
          <a:prstGeom prst="roundRect">
            <a:avLst>
              <a:gd fmla="val 16667" name="adj"/>
            </a:avLst>
          </a:prstGeom>
          <a:noFill/>
          <a:ln>
            <a:noFill/>
          </a:ln>
        </p:spPr>
      </p:pic>
      <p:sp>
        <p:nvSpPr>
          <p:cNvPr id="695" name="Google Shape;695;p70"/>
          <p:cNvSpPr txBox="1"/>
          <p:nvPr/>
        </p:nvSpPr>
        <p:spPr>
          <a:xfrm>
            <a:off x="4572000" y="4774788"/>
            <a:ext cx="2220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Lato"/>
                <a:ea typeface="Lato"/>
                <a:cs typeface="Lato"/>
                <a:sym typeface="Lato"/>
                <a:hlinkClick r:id="rId7"/>
              </a:rPr>
              <a:t>Photo: European Union 2020, D. Membreño on Flikr</a:t>
            </a:r>
            <a:r>
              <a:rPr lang="en" sz="700">
                <a:solidFill>
                  <a:srgbClr val="222222"/>
                </a:solidFill>
                <a:latin typeface="Lato"/>
                <a:ea typeface="Lato"/>
                <a:cs typeface="Lato"/>
                <a:sym typeface="Lato"/>
              </a:rPr>
              <a:t> </a:t>
            </a:r>
            <a:endParaRPr sz="700">
              <a:latin typeface="Lato"/>
              <a:ea typeface="Lato"/>
              <a:cs typeface="Lato"/>
              <a:sym typeface="Lato"/>
            </a:endParaRPr>
          </a:p>
        </p:txBody>
      </p:sp>
      <p:grpSp>
        <p:nvGrpSpPr>
          <p:cNvPr id="696" name="Google Shape;696;p70"/>
          <p:cNvGrpSpPr/>
          <p:nvPr/>
        </p:nvGrpSpPr>
        <p:grpSpPr>
          <a:xfrm>
            <a:off x="3607211" y="701958"/>
            <a:ext cx="4787624" cy="1529789"/>
            <a:chOff x="1778411" y="1692558"/>
            <a:chExt cx="4787624" cy="1529789"/>
          </a:xfrm>
        </p:grpSpPr>
        <p:pic>
          <p:nvPicPr>
            <p:cNvPr id="689" name="Google Shape;689;p70"/>
            <p:cNvPicPr preferRelativeResize="0"/>
            <p:nvPr/>
          </p:nvPicPr>
          <p:blipFill rotWithShape="1">
            <a:blip r:embed="rId8">
              <a:alphaModFix/>
            </a:blip>
            <a:srcRect b="0" l="11143" r="14518" t="0"/>
            <a:stretch/>
          </p:blipFill>
          <p:spPr>
            <a:xfrm>
              <a:off x="1778411" y="1713325"/>
              <a:ext cx="1540290" cy="1165551"/>
            </a:xfrm>
            <a:prstGeom prst="rect">
              <a:avLst/>
            </a:prstGeom>
            <a:noFill/>
            <a:ln>
              <a:noFill/>
            </a:ln>
          </p:spPr>
        </p:pic>
        <p:sp>
          <p:nvSpPr>
            <p:cNvPr id="697" name="Google Shape;697;p70"/>
            <p:cNvSpPr/>
            <p:nvPr/>
          </p:nvSpPr>
          <p:spPr>
            <a:xfrm>
              <a:off x="4556935" y="2136946"/>
              <a:ext cx="2009100" cy="10512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00000"/>
                </a:lnSpc>
                <a:spcBef>
                  <a:spcPts val="0"/>
                </a:spcBef>
                <a:spcAft>
                  <a:spcPts val="0"/>
                </a:spcAft>
                <a:buClr>
                  <a:schemeClr val="lt1"/>
                </a:buClr>
                <a:buSzPts val="1100"/>
                <a:buFont typeface="Arial"/>
                <a:buChar char="•"/>
              </a:pPr>
              <a:r>
                <a:rPr b="0" i="0" lang="en" sz="1000" u="none" cap="none" strike="noStrike">
                  <a:solidFill>
                    <a:srgbClr val="595959"/>
                  </a:solidFill>
                  <a:latin typeface="Open Sans"/>
                  <a:ea typeface="Open Sans"/>
                  <a:cs typeface="Open Sans"/>
                  <a:sym typeface="Open Sans"/>
                </a:rPr>
                <a:t>HYDRAFloods has been replicated from Myanmar to Cambodia to prioritize food assistance in the face of floods via the World Food Programme (WFP)</a:t>
              </a:r>
              <a:endParaRPr b="0" i="0" sz="1400" u="none" cap="none" strike="noStrike">
                <a:solidFill>
                  <a:srgbClr val="000000"/>
                </a:solidFill>
                <a:latin typeface="Arial"/>
                <a:ea typeface="Arial"/>
                <a:cs typeface="Arial"/>
                <a:sym typeface="Arial"/>
              </a:endParaRPr>
            </a:p>
          </p:txBody>
        </p:sp>
        <p:sp>
          <p:nvSpPr>
            <p:cNvPr id="698" name="Google Shape;698;p70"/>
            <p:cNvSpPr/>
            <p:nvPr/>
          </p:nvSpPr>
          <p:spPr>
            <a:xfrm>
              <a:off x="4541989" y="1692558"/>
              <a:ext cx="20091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595959"/>
                  </a:solidFill>
                  <a:latin typeface="Open Sans"/>
                  <a:ea typeface="Open Sans"/>
                  <a:cs typeface="Open Sans"/>
                  <a:sym typeface="Open Sans"/>
                </a:rPr>
                <a:t>Replicating Flood Maps Across Southeast Asia</a:t>
              </a:r>
              <a:endParaRPr b="1" i="0" sz="1100" u="none" cap="none" strike="noStrike">
                <a:solidFill>
                  <a:srgbClr val="595959"/>
                </a:solidFill>
                <a:latin typeface="Open Sans"/>
                <a:ea typeface="Open Sans"/>
                <a:cs typeface="Open Sans"/>
                <a:sym typeface="Open Sans"/>
              </a:endParaRPr>
            </a:p>
          </p:txBody>
        </p:sp>
        <p:grpSp>
          <p:nvGrpSpPr>
            <p:cNvPr id="699" name="Google Shape;699;p70"/>
            <p:cNvGrpSpPr/>
            <p:nvPr/>
          </p:nvGrpSpPr>
          <p:grpSpPr>
            <a:xfrm>
              <a:off x="3132860" y="1806797"/>
              <a:ext cx="1415549" cy="1415549"/>
              <a:chOff x="6297910" y="3195041"/>
              <a:chExt cx="1415549" cy="1415549"/>
            </a:xfrm>
          </p:grpSpPr>
          <p:pic>
            <p:nvPicPr>
              <p:cNvPr id="691" name="Google Shape;691;p70"/>
              <p:cNvPicPr preferRelativeResize="0"/>
              <p:nvPr/>
            </p:nvPicPr>
            <p:blipFill rotWithShape="1">
              <a:blip r:embed="rId9">
                <a:alphaModFix/>
              </a:blip>
              <a:srcRect b="0" l="0" r="0" t="0"/>
              <a:stretch/>
            </p:blipFill>
            <p:spPr>
              <a:xfrm>
                <a:off x="6297910" y="3195041"/>
                <a:ext cx="1415549" cy="1415549"/>
              </a:xfrm>
              <a:prstGeom prst="rect">
                <a:avLst/>
              </a:prstGeom>
              <a:noFill/>
              <a:ln>
                <a:noFill/>
              </a:ln>
              <a:effectLst>
                <a:outerShdw blurRad="50800" rotWithShape="0" algn="tl" dir="2700000" dist="38100">
                  <a:srgbClr val="000000">
                    <a:alpha val="40000"/>
                  </a:srgbClr>
                </a:outerShdw>
              </a:effectLst>
            </p:spPr>
          </p:pic>
          <p:grpSp>
            <p:nvGrpSpPr>
              <p:cNvPr id="700" name="Google Shape;700;p70"/>
              <p:cNvGrpSpPr/>
              <p:nvPr/>
            </p:nvGrpSpPr>
            <p:grpSpPr>
              <a:xfrm rot="6178648">
                <a:off x="7089447" y="3891915"/>
                <a:ext cx="353238" cy="353238"/>
                <a:chOff x="872149" y="1201976"/>
                <a:chExt cx="328200" cy="328200"/>
              </a:xfrm>
            </p:grpSpPr>
            <p:sp>
              <p:nvSpPr>
                <p:cNvPr id="701" name="Google Shape;701;p70"/>
                <p:cNvSpPr/>
                <p:nvPr/>
              </p:nvSpPr>
              <p:spPr>
                <a:xfrm>
                  <a:off x="979523" y="1343687"/>
                  <a:ext cx="81900" cy="81900"/>
                </a:xfrm>
                <a:prstGeom prst="ellipse">
                  <a:avLst/>
                </a:prstGeom>
                <a:noFill/>
                <a:ln cap="rnd" cmpd="sng" w="38100">
                  <a:solidFill>
                    <a:srgbClr val="F0743A"/>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02" name="Google Shape;702;p70"/>
                <p:cNvSpPr/>
                <p:nvPr/>
              </p:nvSpPr>
              <p:spPr>
                <a:xfrm>
                  <a:off x="922598" y="1276321"/>
                  <a:ext cx="208500" cy="208500"/>
                </a:xfrm>
                <a:prstGeom prst="arc">
                  <a:avLst>
                    <a:gd fmla="val 16200000" name="adj1"/>
                    <a:gd fmla="val 0" name="adj2"/>
                  </a:avLst>
                </a:prstGeom>
                <a:noFill/>
                <a:ln cap="rnd" cmpd="sng" w="38100">
                  <a:solidFill>
                    <a:srgbClr val="F0743A"/>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703" name="Google Shape;703;p70"/>
                <p:cNvSpPr/>
                <p:nvPr/>
              </p:nvSpPr>
              <p:spPr>
                <a:xfrm>
                  <a:off x="872149" y="1201976"/>
                  <a:ext cx="328200" cy="328200"/>
                </a:xfrm>
                <a:prstGeom prst="arc">
                  <a:avLst>
                    <a:gd fmla="val 16200000" name="adj1"/>
                    <a:gd fmla="val 0" name="adj2"/>
                  </a:avLst>
                </a:prstGeom>
                <a:noFill/>
                <a:ln cap="rnd" cmpd="sng" w="38100">
                  <a:solidFill>
                    <a:srgbClr val="F0743A"/>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grpSp>
        </p:grpSp>
      </p:grpSp>
      <p:sp>
        <p:nvSpPr>
          <p:cNvPr id="704" name="Google Shape;704;p70"/>
          <p:cNvSpPr/>
          <p:nvPr/>
        </p:nvSpPr>
        <p:spPr>
          <a:xfrm>
            <a:off x="4757825" y="2674654"/>
            <a:ext cx="2009100" cy="20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100">
                <a:solidFill>
                  <a:srgbClr val="595959"/>
                </a:solidFill>
                <a:latin typeface="Open Sans"/>
                <a:ea typeface="Open Sans"/>
                <a:cs typeface="Open Sans"/>
                <a:sym typeface="Open Sans"/>
              </a:rPr>
              <a:t>Central America Example</a:t>
            </a:r>
            <a:endParaRPr b="1" i="0" sz="1100" u="none" cap="none" strike="noStrike">
              <a:solidFill>
                <a:srgbClr val="595959"/>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nvSpPr>
        <p:spPr>
          <a:xfrm>
            <a:off x="0" y="133750"/>
            <a:ext cx="3000000" cy="443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100">
                <a:solidFill>
                  <a:schemeClr val="lt1"/>
                </a:solidFill>
                <a:latin typeface="Open Sans"/>
                <a:ea typeface="Open Sans"/>
                <a:cs typeface="Open Sans"/>
                <a:sym typeface="Open Sans"/>
              </a:rPr>
              <a:t>Session Outline</a:t>
            </a:r>
            <a:endParaRPr>
              <a:solidFill>
                <a:schemeClr val="dk1"/>
              </a:solidFill>
            </a:endParaRPr>
          </a:p>
        </p:txBody>
      </p:sp>
      <p:graphicFrame>
        <p:nvGraphicFramePr>
          <p:cNvPr id="269" name="Google Shape;269;p44"/>
          <p:cNvGraphicFramePr/>
          <p:nvPr/>
        </p:nvGraphicFramePr>
        <p:xfrm>
          <a:off x="529975" y="728550"/>
          <a:ext cx="3000000" cy="3000000"/>
        </p:xfrm>
        <a:graphic>
          <a:graphicData uri="http://schemas.openxmlformats.org/drawingml/2006/table">
            <a:tbl>
              <a:tblPr>
                <a:noFill/>
                <a:tableStyleId>{381395AA-AA79-4BE7-88F6-02F823D279EB}</a:tableStyleId>
              </a:tblPr>
              <a:tblGrid>
                <a:gridCol w="6055775"/>
                <a:gridCol w="2134600"/>
              </a:tblGrid>
              <a:tr h="465475">
                <a:tc>
                  <a:txBody>
                    <a:bodyPr/>
                    <a:lstStyle/>
                    <a:p>
                      <a:pPr indent="0" lvl="0" marL="0" marR="0" rtl="0" algn="ctr">
                        <a:lnSpc>
                          <a:spcPct val="100000"/>
                        </a:lnSpc>
                        <a:spcBef>
                          <a:spcPts val="0"/>
                        </a:spcBef>
                        <a:spcAft>
                          <a:spcPts val="1200"/>
                        </a:spcAft>
                        <a:buNone/>
                      </a:pPr>
                      <a:r>
                        <a:rPr lang="en" sz="1600">
                          <a:solidFill>
                            <a:schemeClr val="lt1"/>
                          </a:solidFill>
                        </a:rPr>
                        <a:t>Outline</a:t>
                      </a:r>
                      <a:endParaRPr sz="1600">
                        <a:solidFill>
                          <a:schemeClr val="lt1"/>
                        </a:solidFill>
                      </a:endParaRPr>
                    </a:p>
                  </a:txBody>
                  <a:tcPr marT="91425" marB="91425" marR="91425" marL="91425">
                    <a:solidFill>
                      <a:srgbClr val="2683C6"/>
                    </a:solidFill>
                  </a:tcPr>
                </a:tc>
                <a:tc>
                  <a:txBody>
                    <a:bodyPr/>
                    <a:lstStyle/>
                    <a:p>
                      <a:pPr indent="0" lvl="0" marL="0" marR="0" rtl="0" algn="ctr">
                        <a:lnSpc>
                          <a:spcPct val="100000"/>
                        </a:lnSpc>
                        <a:spcBef>
                          <a:spcPts val="0"/>
                        </a:spcBef>
                        <a:spcAft>
                          <a:spcPts val="1200"/>
                        </a:spcAft>
                        <a:buNone/>
                      </a:pPr>
                      <a:r>
                        <a:rPr lang="en" sz="1600">
                          <a:solidFill>
                            <a:schemeClr val="lt1"/>
                          </a:solidFill>
                        </a:rPr>
                        <a:t>Duration</a:t>
                      </a:r>
                      <a:endParaRPr sz="1600">
                        <a:solidFill>
                          <a:schemeClr val="lt1"/>
                        </a:solidFill>
                      </a:endParaRPr>
                    </a:p>
                  </a:txBody>
                  <a:tcPr marT="91425" marB="91425" marR="91425" marL="91425">
                    <a:solidFill>
                      <a:srgbClr val="2683C6"/>
                    </a:solidFill>
                  </a:tcPr>
                </a:tc>
              </a:tr>
              <a:tr h="550175">
                <a:tc>
                  <a:txBody>
                    <a:bodyPr/>
                    <a:lstStyle/>
                    <a:p>
                      <a:pPr indent="0" lvl="0" marL="0" marR="0" rtl="0" algn="ctr">
                        <a:lnSpc>
                          <a:spcPct val="100000"/>
                        </a:lnSpc>
                        <a:spcBef>
                          <a:spcPts val="0"/>
                        </a:spcBef>
                        <a:spcAft>
                          <a:spcPts val="1200"/>
                        </a:spcAft>
                        <a:buNone/>
                      </a:pPr>
                      <a:r>
                        <a:rPr lang="en" sz="1600">
                          <a:solidFill>
                            <a:schemeClr val="dk2"/>
                          </a:solidFill>
                        </a:rPr>
                        <a:t>Pre-Survey + </a:t>
                      </a:r>
                      <a:r>
                        <a:rPr lang="en" sz="1600">
                          <a:solidFill>
                            <a:schemeClr val="dk2"/>
                          </a:solidFill>
                        </a:rPr>
                        <a:t>Start Hands-on section</a:t>
                      </a:r>
                      <a:endParaRPr sz="1600">
                        <a:solidFill>
                          <a:schemeClr val="dk2"/>
                        </a:solidFill>
                      </a:endParaRPr>
                    </a:p>
                  </a:txBody>
                  <a:tcPr marT="91425" marB="91425" marR="91425" marL="91425"/>
                </a:tc>
                <a:tc>
                  <a:txBody>
                    <a:bodyPr/>
                    <a:lstStyle/>
                    <a:p>
                      <a:pPr indent="0" lvl="0" marL="0" marR="0" rtl="0" algn="ctr">
                        <a:lnSpc>
                          <a:spcPct val="100000"/>
                        </a:lnSpc>
                        <a:spcBef>
                          <a:spcPts val="0"/>
                        </a:spcBef>
                        <a:spcAft>
                          <a:spcPts val="1200"/>
                        </a:spcAft>
                        <a:buNone/>
                      </a:pPr>
                      <a:r>
                        <a:rPr lang="en" sz="1600">
                          <a:solidFill>
                            <a:schemeClr val="dk2"/>
                          </a:solidFill>
                        </a:rPr>
                        <a:t>5</a:t>
                      </a:r>
                      <a:endParaRPr sz="1600">
                        <a:solidFill>
                          <a:schemeClr val="dk2"/>
                        </a:solidFill>
                      </a:endParaRPr>
                    </a:p>
                  </a:txBody>
                  <a:tcPr marT="91425" marB="91425" marR="91425" marL="91425"/>
                </a:tc>
              </a:tr>
              <a:tr h="472325">
                <a:tc>
                  <a:txBody>
                    <a:bodyPr/>
                    <a:lstStyle/>
                    <a:p>
                      <a:pPr indent="0" lvl="0" marL="0" marR="0" rtl="0" algn="ctr">
                        <a:lnSpc>
                          <a:spcPct val="100000"/>
                        </a:lnSpc>
                        <a:spcBef>
                          <a:spcPts val="0"/>
                        </a:spcBef>
                        <a:spcAft>
                          <a:spcPts val="1200"/>
                        </a:spcAft>
                        <a:buNone/>
                      </a:pPr>
                      <a:r>
                        <a:rPr lang="en" sz="1600">
                          <a:solidFill>
                            <a:schemeClr val="dk2"/>
                          </a:solidFill>
                        </a:rPr>
                        <a:t>SERVIR’s Mission to Connect Space to Village</a:t>
                      </a:r>
                      <a:endParaRPr sz="1600">
                        <a:solidFill>
                          <a:schemeClr val="dk2"/>
                        </a:solidFill>
                      </a:endParaRPr>
                    </a:p>
                  </a:txBody>
                  <a:tcPr marT="91425" marB="91425" marR="91425" marL="91425"/>
                </a:tc>
                <a:tc>
                  <a:txBody>
                    <a:bodyPr/>
                    <a:lstStyle/>
                    <a:p>
                      <a:pPr indent="0" lvl="0" marL="0" marR="0" rtl="0" algn="ctr">
                        <a:lnSpc>
                          <a:spcPct val="100000"/>
                        </a:lnSpc>
                        <a:spcBef>
                          <a:spcPts val="0"/>
                        </a:spcBef>
                        <a:spcAft>
                          <a:spcPts val="1200"/>
                        </a:spcAft>
                        <a:buNone/>
                      </a:pPr>
                      <a:r>
                        <a:rPr lang="en" sz="1600">
                          <a:solidFill>
                            <a:schemeClr val="dk2"/>
                          </a:solidFill>
                        </a:rPr>
                        <a:t>5</a:t>
                      </a:r>
                      <a:endParaRPr sz="1600">
                        <a:solidFill>
                          <a:schemeClr val="dk2"/>
                        </a:solidFill>
                      </a:endParaRPr>
                    </a:p>
                  </a:txBody>
                  <a:tcPr marT="91425" marB="91425" marR="91425" marL="91425"/>
                </a:tc>
              </a:tr>
              <a:tr h="465475">
                <a:tc>
                  <a:txBody>
                    <a:bodyPr/>
                    <a:lstStyle/>
                    <a:p>
                      <a:pPr indent="0" lvl="0" marL="0" marR="0" rtl="0" algn="ctr">
                        <a:lnSpc>
                          <a:spcPct val="100000"/>
                        </a:lnSpc>
                        <a:spcBef>
                          <a:spcPts val="0"/>
                        </a:spcBef>
                        <a:spcAft>
                          <a:spcPts val="1200"/>
                        </a:spcAft>
                        <a:buNone/>
                      </a:pPr>
                      <a:r>
                        <a:rPr lang="en" sz="1600">
                          <a:solidFill>
                            <a:schemeClr val="dk2"/>
                          </a:solidFill>
                        </a:rPr>
                        <a:t>HYDRAFloods Background</a:t>
                      </a:r>
                      <a:endParaRPr sz="1600">
                        <a:solidFill>
                          <a:schemeClr val="dk2"/>
                        </a:solidFill>
                      </a:endParaRPr>
                    </a:p>
                  </a:txBody>
                  <a:tcPr marT="91425" marB="91425" marR="91425" marL="91425"/>
                </a:tc>
                <a:tc>
                  <a:txBody>
                    <a:bodyPr/>
                    <a:lstStyle/>
                    <a:p>
                      <a:pPr indent="0" lvl="0" marL="0" marR="0" rtl="0" algn="ctr">
                        <a:lnSpc>
                          <a:spcPct val="100000"/>
                        </a:lnSpc>
                        <a:spcBef>
                          <a:spcPts val="0"/>
                        </a:spcBef>
                        <a:spcAft>
                          <a:spcPts val="1200"/>
                        </a:spcAft>
                        <a:buNone/>
                      </a:pPr>
                      <a:r>
                        <a:rPr lang="en" sz="1600">
                          <a:solidFill>
                            <a:schemeClr val="dk2"/>
                          </a:solidFill>
                        </a:rPr>
                        <a:t>5</a:t>
                      </a:r>
                      <a:endParaRPr sz="1600">
                        <a:solidFill>
                          <a:schemeClr val="dk2"/>
                        </a:solidFill>
                      </a:endParaRPr>
                    </a:p>
                  </a:txBody>
                  <a:tcPr marT="91425" marB="91425" marR="91425" marL="91425"/>
                </a:tc>
              </a:tr>
              <a:tr h="465475">
                <a:tc>
                  <a:txBody>
                    <a:bodyPr/>
                    <a:lstStyle/>
                    <a:p>
                      <a:pPr indent="0" lvl="0" marL="0" marR="0" rtl="0" algn="ctr">
                        <a:lnSpc>
                          <a:spcPct val="100000"/>
                        </a:lnSpc>
                        <a:spcBef>
                          <a:spcPts val="0"/>
                        </a:spcBef>
                        <a:spcAft>
                          <a:spcPts val="1200"/>
                        </a:spcAft>
                        <a:buNone/>
                      </a:pPr>
                      <a:r>
                        <a:rPr lang="en" sz="1600">
                          <a:solidFill>
                            <a:schemeClr val="dk2"/>
                          </a:solidFill>
                        </a:rPr>
                        <a:t>What is HYDRAFloods?</a:t>
                      </a:r>
                      <a:endParaRPr sz="1600">
                        <a:solidFill>
                          <a:schemeClr val="dk2"/>
                        </a:solidFill>
                      </a:endParaRPr>
                    </a:p>
                  </a:txBody>
                  <a:tcPr marT="91425" marB="91425" marR="91425" marL="91425"/>
                </a:tc>
                <a:tc>
                  <a:txBody>
                    <a:bodyPr/>
                    <a:lstStyle/>
                    <a:p>
                      <a:pPr indent="0" lvl="0" marL="0" marR="0" rtl="0" algn="ctr">
                        <a:lnSpc>
                          <a:spcPct val="100000"/>
                        </a:lnSpc>
                        <a:spcBef>
                          <a:spcPts val="0"/>
                        </a:spcBef>
                        <a:spcAft>
                          <a:spcPts val="1200"/>
                        </a:spcAft>
                        <a:buNone/>
                      </a:pPr>
                      <a:r>
                        <a:rPr lang="en" sz="1600">
                          <a:solidFill>
                            <a:schemeClr val="dk2"/>
                          </a:solidFill>
                        </a:rPr>
                        <a:t>5</a:t>
                      </a:r>
                      <a:endParaRPr sz="1600">
                        <a:solidFill>
                          <a:schemeClr val="dk2"/>
                        </a:solidFill>
                      </a:endParaRPr>
                    </a:p>
                  </a:txBody>
                  <a:tcPr marT="91425" marB="91425" marR="91425" marL="91425"/>
                </a:tc>
              </a:tr>
              <a:tr h="465475">
                <a:tc>
                  <a:txBody>
                    <a:bodyPr/>
                    <a:lstStyle/>
                    <a:p>
                      <a:pPr indent="0" lvl="0" marL="0" marR="0" rtl="0" algn="ctr">
                        <a:lnSpc>
                          <a:spcPct val="100000"/>
                        </a:lnSpc>
                        <a:spcBef>
                          <a:spcPts val="0"/>
                        </a:spcBef>
                        <a:spcAft>
                          <a:spcPts val="1200"/>
                        </a:spcAft>
                        <a:buNone/>
                      </a:pPr>
                      <a:r>
                        <a:rPr lang="en" sz="1600">
                          <a:solidFill>
                            <a:schemeClr val="dk2"/>
                          </a:solidFill>
                        </a:rPr>
                        <a:t>Hands-on Demo</a:t>
                      </a:r>
                      <a:endParaRPr sz="1600">
                        <a:solidFill>
                          <a:schemeClr val="dk2"/>
                        </a:solidFill>
                      </a:endParaRPr>
                    </a:p>
                  </a:txBody>
                  <a:tcPr marT="91425" marB="91425" marR="91425" marL="91425"/>
                </a:tc>
                <a:tc>
                  <a:txBody>
                    <a:bodyPr/>
                    <a:lstStyle/>
                    <a:p>
                      <a:pPr indent="0" lvl="0" marL="0" marR="0" rtl="0" algn="ctr">
                        <a:lnSpc>
                          <a:spcPct val="100000"/>
                        </a:lnSpc>
                        <a:spcBef>
                          <a:spcPts val="0"/>
                        </a:spcBef>
                        <a:spcAft>
                          <a:spcPts val="1200"/>
                        </a:spcAft>
                        <a:buNone/>
                      </a:pPr>
                      <a:r>
                        <a:rPr lang="en" sz="1600">
                          <a:solidFill>
                            <a:schemeClr val="dk2"/>
                          </a:solidFill>
                        </a:rPr>
                        <a:t>25</a:t>
                      </a:r>
                      <a:endParaRPr sz="1600">
                        <a:solidFill>
                          <a:schemeClr val="dk2"/>
                        </a:solidFill>
                      </a:endParaRPr>
                    </a:p>
                  </a:txBody>
                  <a:tcPr marT="91425" marB="91425" marR="91425" marL="91425"/>
                </a:tc>
              </a:tr>
              <a:tr h="465475">
                <a:tc>
                  <a:txBody>
                    <a:bodyPr/>
                    <a:lstStyle/>
                    <a:p>
                      <a:pPr indent="0" lvl="0" marL="0" marR="0" rtl="0" algn="ctr">
                        <a:lnSpc>
                          <a:spcPct val="100000"/>
                        </a:lnSpc>
                        <a:spcBef>
                          <a:spcPts val="0"/>
                        </a:spcBef>
                        <a:spcAft>
                          <a:spcPts val="1200"/>
                        </a:spcAft>
                        <a:buNone/>
                      </a:pPr>
                      <a:r>
                        <a:rPr lang="en" sz="1600">
                          <a:solidFill>
                            <a:schemeClr val="dk2"/>
                          </a:solidFill>
                        </a:rPr>
                        <a:t>Example Uses</a:t>
                      </a:r>
                      <a:endParaRPr sz="1600">
                        <a:solidFill>
                          <a:schemeClr val="dk2"/>
                        </a:solidFill>
                      </a:endParaRPr>
                    </a:p>
                  </a:txBody>
                  <a:tcPr marT="91425" marB="91425" marR="91425" marL="91425"/>
                </a:tc>
                <a:tc>
                  <a:txBody>
                    <a:bodyPr/>
                    <a:lstStyle/>
                    <a:p>
                      <a:pPr indent="0" lvl="0" marL="0" marR="0" rtl="0" algn="ctr">
                        <a:lnSpc>
                          <a:spcPct val="100000"/>
                        </a:lnSpc>
                        <a:spcBef>
                          <a:spcPts val="0"/>
                        </a:spcBef>
                        <a:spcAft>
                          <a:spcPts val="1200"/>
                        </a:spcAft>
                        <a:buNone/>
                      </a:pPr>
                      <a:r>
                        <a:rPr lang="en" sz="1600">
                          <a:solidFill>
                            <a:schemeClr val="dk2"/>
                          </a:solidFill>
                        </a:rPr>
                        <a:t>10</a:t>
                      </a:r>
                      <a:endParaRPr sz="1600">
                        <a:solidFill>
                          <a:schemeClr val="dk2"/>
                        </a:solidFill>
                      </a:endParaRPr>
                    </a:p>
                  </a:txBody>
                  <a:tcPr marT="91425" marB="91425" marR="91425" marL="91425"/>
                </a:tc>
              </a:tr>
              <a:tr h="465475">
                <a:tc>
                  <a:txBody>
                    <a:bodyPr/>
                    <a:lstStyle/>
                    <a:p>
                      <a:pPr indent="0" lvl="0" marL="0" marR="0" rtl="0" algn="ctr">
                        <a:lnSpc>
                          <a:spcPct val="100000"/>
                        </a:lnSpc>
                        <a:spcBef>
                          <a:spcPts val="0"/>
                        </a:spcBef>
                        <a:spcAft>
                          <a:spcPts val="1200"/>
                        </a:spcAft>
                        <a:buNone/>
                      </a:pPr>
                      <a:r>
                        <a:rPr lang="en" sz="1600">
                          <a:solidFill>
                            <a:schemeClr val="dk2"/>
                          </a:solidFill>
                        </a:rPr>
                        <a:t>Conclusions + Post Survey</a:t>
                      </a:r>
                      <a:endParaRPr sz="1600">
                        <a:solidFill>
                          <a:schemeClr val="dk2"/>
                        </a:solidFill>
                      </a:endParaRPr>
                    </a:p>
                  </a:txBody>
                  <a:tcPr marT="91425" marB="91425" marR="91425" marL="91425"/>
                </a:tc>
                <a:tc>
                  <a:txBody>
                    <a:bodyPr/>
                    <a:lstStyle/>
                    <a:p>
                      <a:pPr indent="0" lvl="0" marL="0" marR="0" rtl="0" algn="ctr">
                        <a:lnSpc>
                          <a:spcPct val="100000"/>
                        </a:lnSpc>
                        <a:spcBef>
                          <a:spcPts val="0"/>
                        </a:spcBef>
                        <a:spcAft>
                          <a:spcPts val="1200"/>
                        </a:spcAft>
                        <a:buNone/>
                      </a:pPr>
                      <a:r>
                        <a:rPr lang="en" sz="1600">
                          <a:solidFill>
                            <a:schemeClr val="dk2"/>
                          </a:solidFill>
                        </a:rPr>
                        <a:t>5</a:t>
                      </a:r>
                      <a:endParaRPr sz="1600">
                        <a:solidFill>
                          <a:schemeClr val="dk2"/>
                        </a:solidFill>
                      </a:endParaRPr>
                    </a:p>
                  </a:txBody>
                  <a:tcPr marT="91425" marB="91425" marR="91425" marL="91425"/>
                </a:tc>
              </a:tr>
              <a:tr h="465475">
                <a:tc>
                  <a:txBody>
                    <a:bodyPr/>
                    <a:lstStyle/>
                    <a:p>
                      <a:pPr indent="0" lvl="0" marL="0" marR="0" rtl="0" algn="ctr">
                        <a:lnSpc>
                          <a:spcPct val="100000"/>
                        </a:lnSpc>
                        <a:spcBef>
                          <a:spcPts val="0"/>
                        </a:spcBef>
                        <a:spcAft>
                          <a:spcPts val="1200"/>
                        </a:spcAft>
                        <a:buNone/>
                      </a:pPr>
                      <a:r>
                        <a:rPr lang="en" sz="1600">
                          <a:solidFill>
                            <a:schemeClr val="dk2"/>
                          </a:solidFill>
                        </a:rPr>
                        <a:t>Total</a:t>
                      </a:r>
                      <a:endParaRPr sz="1600">
                        <a:solidFill>
                          <a:schemeClr val="dk2"/>
                        </a:solidFill>
                      </a:endParaRPr>
                    </a:p>
                  </a:txBody>
                  <a:tcPr marT="91425" marB="91425" marR="91425" marL="91425"/>
                </a:tc>
                <a:tc>
                  <a:txBody>
                    <a:bodyPr/>
                    <a:lstStyle/>
                    <a:p>
                      <a:pPr indent="0" lvl="0" marL="0" marR="0" rtl="0" algn="ctr">
                        <a:lnSpc>
                          <a:spcPct val="100000"/>
                        </a:lnSpc>
                        <a:spcBef>
                          <a:spcPts val="0"/>
                        </a:spcBef>
                        <a:spcAft>
                          <a:spcPts val="1200"/>
                        </a:spcAft>
                        <a:buNone/>
                      </a:pPr>
                      <a:r>
                        <a:rPr lang="en" sz="1600">
                          <a:solidFill>
                            <a:schemeClr val="dk2"/>
                          </a:solidFill>
                        </a:rPr>
                        <a:t>60</a:t>
                      </a:r>
                      <a:endParaRPr sz="1600">
                        <a:solidFill>
                          <a:schemeClr val="dk2"/>
                        </a:solidFill>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1"/>
          <p:cNvSpPr txBox="1"/>
          <p:nvPr>
            <p:ph type="title"/>
          </p:nvPr>
        </p:nvSpPr>
        <p:spPr>
          <a:xfrm>
            <a:off x="0" y="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Hurricanes Eta &amp; Iota</a:t>
            </a:r>
            <a:r>
              <a:rPr b="1" lang="en" sz="3200">
                <a:solidFill>
                  <a:schemeClr val="lt1"/>
                </a:solidFill>
                <a:latin typeface="Open Sans"/>
                <a:ea typeface="Open Sans"/>
                <a:cs typeface="Open Sans"/>
                <a:sym typeface="Open Sans"/>
              </a:rPr>
              <a:t> </a:t>
            </a:r>
            <a:endParaRPr b="1" sz="3200">
              <a:solidFill>
                <a:schemeClr val="lt1"/>
              </a:solidFill>
              <a:latin typeface="Open Sans"/>
              <a:ea typeface="Open Sans"/>
              <a:cs typeface="Open Sans"/>
              <a:sym typeface="Open Sans"/>
            </a:endParaRPr>
          </a:p>
        </p:txBody>
      </p:sp>
      <p:pic>
        <p:nvPicPr>
          <p:cNvPr id="710" name="Google Shape;710;p71"/>
          <p:cNvPicPr preferRelativeResize="0"/>
          <p:nvPr/>
        </p:nvPicPr>
        <p:blipFill rotWithShape="1">
          <a:blip r:embed="rId3">
            <a:alphaModFix/>
          </a:blip>
          <a:srcRect b="0" l="0" r="0" t="1117"/>
          <a:stretch/>
        </p:blipFill>
        <p:spPr>
          <a:xfrm>
            <a:off x="-27925" y="2490475"/>
            <a:ext cx="4685025" cy="2393550"/>
          </a:xfrm>
          <a:prstGeom prst="rect">
            <a:avLst/>
          </a:prstGeom>
          <a:noFill/>
          <a:ln cap="flat" cmpd="sng" w="28575">
            <a:solidFill>
              <a:srgbClr val="1F497D"/>
            </a:solidFill>
            <a:prstDash val="solid"/>
            <a:round/>
            <a:headEnd len="sm" w="sm" type="none"/>
            <a:tailEnd len="sm" w="sm" type="none"/>
          </a:ln>
        </p:spPr>
      </p:pic>
      <p:pic>
        <p:nvPicPr>
          <p:cNvPr id="711" name="Google Shape;711;p71"/>
          <p:cNvPicPr preferRelativeResize="0"/>
          <p:nvPr/>
        </p:nvPicPr>
        <p:blipFill>
          <a:blip r:embed="rId4">
            <a:alphaModFix/>
          </a:blip>
          <a:stretch>
            <a:fillRect/>
          </a:stretch>
        </p:blipFill>
        <p:spPr>
          <a:xfrm>
            <a:off x="4679390" y="2490475"/>
            <a:ext cx="4458261" cy="2393550"/>
          </a:xfrm>
          <a:prstGeom prst="rect">
            <a:avLst/>
          </a:prstGeom>
          <a:noFill/>
          <a:ln cap="flat" cmpd="sng" w="28575">
            <a:solidFill>
              <a:srgbClr val="1F497D"/>
            </a:solidFill>
            <a:prstDash val="solid"/>
            <a:round/>
            <a:headEnd len="sm" w="sm" type="none"/>
            <a:tailEnd len="sm" w="sm" type="none"/>
          </a:ln>
        </p:spPr>
      </p:pic>
      <p:grpSp>
        <p:nvGrpSpPr>
          <p:cNvPr id="712" name="Google Shape;712;p71"/>
          <p:cNvGrpSpPr/>
          <p:nvPr/>
        </p:nvGrpSpPr>
        <p:grpSpPr>
          <a:xfrm>
            <a:off x="3711801" y="4389734"/>
            <a:ext cx="1692049" cy="473560"/>
            <a:chOff x="981572" y="2760950"/>
            <a:chExt cx="2392603" cy="669626"/>
          </a:xfrm>
        </p:grpSpPr>
        <p:sp>
          <p:nvSpPr>
            <p:cNvPr id="713" name="Google Shape;713;p71"/>
            <p:cNvSpPr/>
            <p:nvPr/>
          </p:nvSpPr>
          <p:spPr>
            <a:xfrm>
              <a:off x="981572" y="2887553"/>
              <a:ext cx="314400" cy="160200"/>
            </a:xfrm>
            <a:prstGeom prst="rect">
              <a:avLst/>
            </a:prstGeom>
            <a:solidFill>
              <a:srgbClr val="E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1"/>
            <p:cNvSpPr/>
            <p:nvPr/>
          </p:nvSpPr>
          <p:spPr>
            <a:xfrm>
              <a:off x="981572" y="3143785"/>
              <a:ext cx="314400" cy="160200"/>
            </a:xfrm>
            <a:prstGeom prst="rect">
              <a:avLst/>
            </a:prstGeom>
            <a:solidFill>
              <a:srgbClr val="004C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1"/>
            <p:cNvSpPr txBox="1"/>
            <p:nvPr/>
          </p:nvSpPr>
          <p:spPr>
            <a:xfrm>
              <a:off x="1199475" y="2760950"/>
              <a:ext cx="2174700" cy="41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Detected flood</a:t>
              </a:r>
              <a:endParaRPr sz="700"/>
            </a:p>
          </p:txBody>
        </p:sp>
        <p:sp>
          <p:nvSpPr>
            <p:cNvPr id="716" name="Google Shape;716;p71"/>
            <p:cNvSpPr txBox="1"/>
            <p:nvPr/>
          </p:nvSpPr>
          <p:spPr>
            <a:xfrm>
              <a:off x="1199475" y="3017176"/>
              <a:ext cx="2174700" cy="41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Permanent water</a:t>
              </a:r>
              <a:endParaRPr sz="700"/>
            </a:p>
          </p:txBody>
        </p:sp>
      </p:grpSp>
      <p:sp>
        <p:nvSpPr>
          <p:cNvPr id="717" name="Google Shape;717;p71"/>
          <p:cNvSpPr txBox="1"/>
          <p:nvPr/>
        </p:nvSpPr>
        <p:spPr>
          <a:xfrm>
            <a:off x="876450" y="798475"/>
            <a:ext cx="73911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2683C6"/>
                </a:solidFill>
                <a:latin typeface="Lato"/>
                <a:ea typeface="Lato"/>
                <a:cs typeface="Lato"/>
                <a:sym typeface="Lato"/>
              </a:rPr>
              <a:t>Central America e</a:t>
            </a:r>
            <a:r>
              <a:rPr b="1" lang="en" sz="3000">
                <a:solidFill>
                  <a:srgbClr val="2683C6"/>
                </a:solidFill>
                <a:latin typeface="Lato"/>
                <a:ea typeface="Lato"/>
                <a:cs typeface="Lato"/>
                <a:sym typeface="Lato"/>
              </a:rPr>
              <a:t>xample of flood detected from Sentinel-1 using HYDRAFloods</a:t>
            </a:r>
            <a:endParaRPr sz="4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72"/>
          <p:cNvPicPr preferRelativeResize="0"/>
          <p:nvPr/>
        </p:nvPicPr>
        <p:blipFill rotWithShape="1">
          <a:blip r:embed="rId3">
            <a:alphaModFix/>
          </a:blip>
          <a:srcRect b="19001" l="18981" r="19167" t="20019"/>
          <a:stretch/>
        </p:blipFill>
        <p:spPr>
          <a:xfrm>
            <a:off x="192921" y="1545975"/>
            <a:ext cx="4273222" cy="2595202"/>
          </a:xfrm>
          <a:prstGeom prst="rect">
            <a:avLst/>
          </a:prstGeom>
          <a:noFill/>
          <a:ln>
            <a:noFill/>
          </a:ln>
        </p:spPr>
      </p:pic>
      <p:sp>
        <p:nvSpPr>
          <p:cNvPr id="723" name="Google Shape;723;p72"/>
          <p:cNvSpPr txBox="1"/>
          <p:nvPr/>
        </p:nvSpPr>
        <p:spPr>
          <a:xfrm>
            <a:off x="0" y="76200"/>
            <a:ext cx="7625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Let's</a:t>
            </a:r>
            <a:r>
              <a:rPr b="1" lang="en" sz="2100">
                <a:solidFill>
                  <a:schemeClr val="lt1"/>
                </a:solidFill>
                <a:latin typeface="Open Sans"/>
                <a:ea typeface="Open Sans"/>
                <a:cs typeface="Open Sans"/>
                <a:sym typeface="Open Sans"/>
              </a:rPr>
              <a:t> </a:t>
            </a:r>
            <a:r>
              <a:rPr b="1" lang="en" sz="2100">
                <a:solidFill>
                  <a:schemeClr val="lt1"/>
                </a:solidFill>
                <a:latin typeface="Open Sans"/>
                <a:ea typeface="Open Sans"/>
                <a:cs typeface="Open Sans"/>
                <a:sym typeface="Open Sans"/>
              </a:rPr>
              <a:t>revisit</a:t>
            </a:r>
            <a:r>
              <a:rPr b="1" lang="en" sz="2100">
                <a:solidFill>
                  <a:schemeClr val="lt1"/>
                </a:solidFill>
                <a:latin typeface="Open Sans"/>
                <a:ea typeface="Open Sans"/>
                <a:cs typeface="Open Sans"/>
                <a:sym typeface="Open Sans"/>
              </a:rPr>
              <a:t> the code</a:t>
            </a:r>
            <a:endParaRPr b="1" sz="2100">
              <a:solidFill>
                <a:schemeClr val="lt1"/>
              </a:solidFill>
              <a:latin typeface="Open Sans"/>
              <a:ea typeface="Open Sans"/>
              <a:cs typeface="Open Sans"/>
              <a:sym typeface="Open Sans"/>
            </a:endParaRPr>
          </a:p>
        </p:txBody>
      </p:sp>
      <p:pic>
        <p:nvPicPr>
          <p:cNvPr id="724" name="Google Shape;724;p72"/>
          <p:cNvPicPr preferRelativeResize="0"/>
          <p:nvPr/>
        </p:nvPicPr>
        <p:blipFill rotWithShape="1">
          <a:blip r:embed="rId3">
            <a:alphaModFix/>
          </a:blip>
          <a:srcRect b="19001" l="18981" r="19167" t="20019"/>
          <a:stretch/>
        </p:blipFill>
        <p:spPr>
          <a:xfrm>
            <a:off x="7498425" y="96201"/>
            <a:ext cx="770426" cy="467900"/>
          </a:xfrm>
          <a:prstGeom prst="rect">
            <a:avLst/>
          </a:prstGeom>
          <a:noFill/>
          <a:ln>
            <a:noFill/>
          </a:ln>
        </p:spPr>
      </p:pic>
      <p:pic>
        <p:nvPicPr>
          <p:cNvPr id="725" name="Google Shape;725;p72"/>
          <p:cNvPicPr preferRelativeResize="0"/>
          <p:nvPr/>
        </p:nvPicPr>
        <p:blipFill rotWithShape="1">
          <a:blip r:embed="rId4">
            <a:alphaModFix/>
          </a:blip>
          <a:srcRect b="4103" l="3610" r="4062" t="1999"/>
          <a:stretch/>
        </p:blipFill>
        <p:spPr>
          <a:xfrm>
            <a:off x="4739125" y="1581525"/>
            <a:ext cx="4074300" cy="2511300"/>
          </a:xfrm>
          <a:prstGeom prst="roundRect">
            <a:avLst>
              <a:gd fmla="val 16667" name="adj"/>
            </a:avLst>
          </a:prstGeom>
          <a:noFill/>
          <a:ln cap="flat" cmpd="sng" w="28575">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73">
            <a:hlinkClick r:id="rId3"/>
          </p:cNvPr>
          <p:cNvPicPr preferRelativeResize="0"/>
          <p:nvPr/>
        </p:nvPicPr>
        <p:blipFill>
          <a:blip r:embed="rId4">
            <a:alphaModFix/>
          </a:blip>
          <a:stretch>
            <a:fillRect/>
          </a:stretch>
        </p:blipFill>
        <p:spPr>
          <a:xfrm>
            <a:off x="635091" y="1210525"/>
            <a:ext cx="2094074" cy="1987174"/>
          </a:xfrm>
          <a:prstGeom prst="rect">
            <a:avLst/>
          </a:prstGeom>
          <a:noFill/>
          <a:ln>
            <a:noFill/>
          </a:ln>
        </p:spPr>
      </p:pic>
      <p:pic>
        <p:nvPicPr>
          <p:cNvPr id="731" name="Google Shape;731;p73"/>
          <p:cNvPicPr preferRelativeResize="0"/>
          <p:nvPr/>
        </p:nvPicPr>
        <p:blipFill>
          <a:blip r:embed="rId5">
            <a:alphaModFix/>
          </a:blip>
          <a:stretch>
            <a:fillRect/>
          </a:stretch>
        </p:blipFill>
        <p:spPr>
          <a:xfrm>
            <a:off x="3272600" y="754825"/>
            <a:ext cx="5805250" cy="4344351"/>
          </a:xfrm>
          <a:prstGeom prst="rect">
            <a:avLst/>
          </a:prstGeom>
          <a:noFill/>
          <a:ln cap="flat" cmpd="sng" w="28575">
            <a:solidFill>
              <a:schemeClr val="dk2"/>
            </a:solidFill>
            <a:prstDash val="solid"/>
            <a:round/>
            <a:headEnd len="sm" w="sm" type="none"/>
            <a:tailEnd len="sm" w="sm" type="none"/>
          </a:ln>
        </p:spPr>
      </p:pic>
      <p:pic>
        <p:nvPicPr>
          <p:cNvPr id="732" name="Google Shape;732;p73"/>
          <p:cNvPicPr preferRelativeResize="0"/>
          <p:nvPr/>
        </p:nvPicPr>
        <p:blipFill rotWithShape="1">
          <a:blip r:embed="rId6">
            <a:alphaModFix/>
          </a:blip>
          <a:srcRect b="19001" l="18981" r="19167" t="20019"/>
          <a:stretch/>
        </p:blipFill>
        <p:spPr>
          <a:xfrm>
            <a:off x="7498425" y="96201"/>
            <a:ext cx="770426" cy="467900"/>
          </a:xfrm>
          <a:prstGeom prst="rect">
            <a:avLst/>
          </a:prstGeom>
          <a:noFill/>
          <a:ln>
            <a:noFill/>
          </a:ln>
        </p:spPr>
      </p:pic>
      <p:sp>
        <p:nvSpPr>
          <p:cNvPr id="733" name="Google Shape;733;p73"/>
          <p:cNvSpPr txBox="1"/>
          <p:nvPr/>
        </p:nvSpPr>
        <p:spPr>
          <a:xfrm>
            <a:off x="0" y="76200"/>
            <a:ext cx="7625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Explore in GEE</a:t>
            </a:r>
            <a:endParaRPr b="1" sz="2100">
              <a:solidFill>
                <a:schemeClr val="lt1"/>
              </a:solidFill>
              <a:latin typeface="Open Sans"/>
              <a:ea typeface="Open Sans"/>
              <a:cs typeface="Open Sans"/>
              <a:sym typeface="Open Sans"/>
            </a:endParaRPr>
          </a:p>
        </p:txBody>
      </p:sp>
      <p:sp>
        <p:nvSpPr>
          <p:cNvPr id="734" name="Google Shape;734;p73"/>
          <p:cNvSpPr txBox="1"/>
          <p:nvPr/>
        </p:nvSpPr>
        <p:spPr>
          <a:xfrm>
            <a:off x="565525" y="3094475"/>
            <a:ext cx="22332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u="sng">
                <a:solidFill>
                  <a:schemeClr val="hlink"/>
                </a:solidFill>
                <a:hlinkClick r:id="rId7"/>
              </a:rPr>
              <a:t>Google Earth Engine Example</a:t>
            </a:r>
            <a:endParaRPr sz="25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4"/>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 sz="2100">
                <a:solidFill>
                  <a:schemeClr val="lt1"/>
                </a:solidFill>
                <a:latin typeface="Open Sans"/>
                <a:ea typeface="Open Sans"/>
                <a:cs typeface="Open Sans"/>
                <a:sym typeface="Open Sans"/>
              </a:rPr>
              <a:t>One Stop Shop</a:t>
            </a:r>
            <a:endParaRPr b="1" sz="2100">
              <a:solidFill>
                <a:schemeClr val="lt1"/>
              </a:solidFill>
              <a:latin typeface="Open Sans"/>
              <a:ea typeface="Open Sans"/>
              <a:cs typeface="Open Sans"/>
              <a:sym typeface="Open Sans"/>
            </a:endParaRPr>
          </a:p>
        </p:txBody>
      </p:sp>
      <p:pic>
        <p:nvPicPr>
          <p:cNvPr id="740" name="Google Shape;740;p74">
            <a:hlinkClick r:id="rId3"/>
          </p:cNvPr>
          <p:cNvPicPr preferRelativeResize="0"/>
          <p:nvPr/>
        </p:nvPicPr>
        <p:blipFill rotWithShape="1">
          <a:blip r:embed="rId4">
            <a:alphaModFix/>
          </a:blip>
          <a:srcRect b="0" l="0" r="0" t="0"/>
          <a:stretch/>
        </p:blipFill>
        <p:spPr>
          <a:xfrm>
            <a:off x="4047825" y="1059900"/>
            <a:ext cx="4730700" cy="2271300"/>
          </a:xfrm>
          <a:prstGeom prst="rect">
            <a:avLst/>
          </a:prstGeom>
          <a:noFill/>
          <a:ln>
            <a:noFill/>
          </a:ln>
        </p:spPr>
      </p:pic>
      <p:pic>
        <p:nvPicPr>
          <p:cNvPr id="741" name="Google Shape;741;p74"/>
          <p:cNvPicPr preferRelativeResize="0"/>
          <p:nvPr/>
        </p:nvPicPr>
        <p:blipFill rotWithShape="1">
          <a:blip r:embed="rId5">
            <a:alphaModFix/>
          </a:blip>
          <a:srcRect b="0" l="0" r="70109" t="0"/>
          <a:stretch/>
        </p:blipFill>
        <p:spPr>
          <a:xfrm>
            <a:off x="481831" y="1212300"/>
            <a:ext cx="516825" cy="550925"/>
          </a:xfrm>
          <a:prstGeom prst="rect">
            <a:avLst/>
          </a:prstGeom>
          <a:noFill/>
          <a:ln>
            <a:noFill/>
          </a:ln>
        </p:spPr>
      </p:pic>
      <p:sp>
        <p:nvSpPr>
          <p:cNvPr id="742" name="Google Shape;742;p74"/>
          <p:cNvSpPr txBox="1"/>
          <p:nvPr/>
        </p:nvSpPr>
        <p:spPr>
          <a:xfrm>
            <a:off x="1172626" y="1048950"/>
            <a:ext cx="2875200" cy="376950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360"/>
              </a:spcBef>
              <a:spcAft>
                <a:spcPts val="0"/>
              </a:spcAft>
              <a:buClr>
                <a:srgbClr val="8197A6"/>
              </a:buClr>
              <a:buSzPts val="1800"/>
              <a:buFont typeface="Arial"/>
              <a:buNone/>
            </a:pPr>
            <a:r>
              <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rPr lang="en">
                <a:solidFill>
                  <a:srgbClr val="595959"/>
                </a:solidFill>
              </a:rPr>
              <a:t>HYDRAFloods</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rPr lang="en">
                <a:solidFill>
                  <a:srgbClr val="595959"/>
                </a:solidFill>
              </a:rPr>
              <a:t>Open Science</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rPr lang="en">
                <a:solidFill>
                  <a:srgbClr val="595959"/>
                </a:solidFill>
              </a:rPr>
              <a:t>Open Source</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rPr lang="en">
                <a:solidFill>
                  <a:srgbClr val="595959"/>
                </a:solidFill>
              </a:rPr>
              <a:t>Web portal with analytics </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rPr lang="en">
                <a:solidFill>
                  <a:srgbClr val="595959"/>
                </a:solidFill>
              </a:rPr>
              <a:t>Dedicated data streams</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t/>
            </a:r>
            <a:endParaRPr>
              <a:solidFill>
                <a:srgbClr val="595959"/>
              </a:solidFill>
            </a:endParaRPr>
          </a:p>
          <a:p>
            <a:pPr indent="0" lvl="0" marL="0" marR="0" rtl="0" algn="l">
              <a:lnSpc>
                <a:spcPct val="119000"/>
              </a:lnSpc>
              <a:spcBef>
                <a:spcPts val="360"/>
              </a:spcBef>
              <a:spcAft>
                <a:spcPts val="0"/>
              </a:spcAft>
              <a:buClr>
                <a:srgbClr val="8197A6"/>
              </a:buClr>
              <a:buSzPts val="1800"/>
              <a:buFont typeface="Arial"/>
              <a:buNone/>
            </a:pPr>
            <a:r>
              <a:rPr lang="en">
                <a:solidFill>
                  <a:srgbClr val="595959"/>
                </a:solidFill>
              </a:rPr>
              <a:t>Capacity building</a:t>
            </a:r>
            <a:endParaRPr>
              <a:solidFill>
                <a:srgbClr val="595959"/>
              </a:solidFill>
            </a:endParaRPr>
          </a:p>
        </p:txBody>
      </p:sp>
      <p:pic>
        <p:nvPicPr>
          <p:cNvPr descr="Teacher" id="743" name="Google Shape;743;p74">
            <a:hlinkClick r:id="rId6"/>
          </p:cNvPr>
          <p:cNvPicPr preferRelativeResize="0"/>
          <p:nvPr/>
        </p:nvPicPr>
        <p:blipFill rotWithShape="1">
          <a:blip r:embed="rId7">
            <a:alphaModFix/>
          </a:blip>
          <a:srcRect b="0" l="0" r="0" t="0"/>
          <a:stretch/>
        </p:blipFill>
        <p:spPr>
          <a:xfrm>
            <a:off x="506626" y="4257689"/>
            <a:ext cx="492030" cy="497173"/>
          </a:xfrm>
          <a:prstGeom prst="rect">
            <a:avLst/>
          </a:prstGeom>
          <a:noFill/>
          <a:ln>
            <a:noFill/>
          </a:ln>
        </p:spPr>
      </p:pic>
      <p:pic>
        <p:nvPicPr>
          <p:cNvPr descr="Download from cloud" id="744" name="Google Shape;744;p74">
            <a:hlinkClick r:id="rId8"/>
          </p:cNvPr>
          <p:cNvPicPr preferRelativeResize="0"/>
          <p:nvPr/>
        </p:nvPicPr>
        <p:blipFill rotWithShape="1">
          <a:blip r:embed="rId9">
            <a:alphaModFix/>
          </a:blip>
          <a:srcRect b="0" l="0" r="0" t="0"/>
          <a:stretch/>
        </p:blipFill>
        <p:spPr>
          <a:xfrm>
            <a:off x="506627" y="3618936"/>
            <a:ext cx="492030" cy="497173"/>
          </a:xfrm>
          <a:prstGeom prst="rect">
            <a:avLst/>
          </a:prstGeom>
          <a:noFill/>
          <a:ln>
            <a:noFill/>
          </a:ln>
        </p:spPr>
      </p:pic>
      <p:pic>
        <p:nvPicPr>
          <p:cNvPr descr="Web design" id="745" name="Google Shape;745;p74">
            <a:hlinkClick r:id="rId10"/>
          </p:cNvPr>
          <p:cNvPicPr preferRelativeResize="0"/>
          <p:nvPr/>
        </p:nvPicPr>
        <p:blipFill rotWithShape="1">
          <a:blip r:embed="rId11">
            <a:alphaModFix/>
          </a:blip>
          <a:srcRect b="0" l="0" r="0" t="0"/>
          <a:stretch/>
        </p:blipFill>
        <p:spPr>
          <a:xfrm>
            <a:off x="522257" y="2445423"/>
            <a:ext cx="476393" cy="481378"/>
          </a:xfrm>
          <a:prstGeom prst="rect">
            <a:avLst/>
          </a:prstGeom>
          <a:noFill/>
          <a:ln>
            <a:noFill/>
          </a:ln>
        </p:spPr>
      </p:pic>
      <p:pic>
        <p:nvPicPr>
          <p:cNvPr descr="Open book" id="746" name="Google Shape;746;p74">
            <a:hlinkClick r:id="rId12"/>
          </p:cNvPr>
          <p:cNvPicPr preferRelativeResize="0"/>
          <p:nvPr/>
        </p:nvPicPr>
        <p:blipFill rotWithShape="1">
          <a:blip r:embed="rId13">
            <a:alphaModFix/>
          </a:blip>
          <a:srcRect b="0" l="0" r="0" t="0"/>
          <a:stretch/>
        </p:blipFill>
        <p:spPr>
          <a:xfrm>
            <a:off x="522257" y="1877661"/>
            <a:ext cx="476393" cy="481378"/>
          </a:xfrm>
          <a:prstGeom prst="rect">
            <a:avLst/>
          </a:prstGeom>
          <a:noFill/>
          <a:ln>
            <a:noFill/>
          </a:ln>
        </p:spPr>
      </p:pic>
      <p:pic>
        <p:nvPicPr>
          <p:cNvPr descr="Internet" id="747" name="Google Shape;747;p74">
            <a:hlinkClick r:id="rId14"/>
          </p:cNvPr>
          <p:cNvPicPr preferRelativeResize="0"/>
          <p:nvPr/>
        </p:nvPicPr>
        <p:blipFill rotWithShape="1">
          <a:blip r:embed="rId15">
            <a:alphaModFix/>
          </a:blip>
          <a:srcRect b="0" l="0" r="0" t="0"/>
          <a:stretch/>
        </p:blipFill>
        <p:spPr>
          <a:xfrm>
            <a:off x="517159" y="3040673"/>
            <a:ext cx="476393" cy="481378"/>
          </a:xfrm>
          <a:prstGeom prst="rect">
            <a:avLst/>
          </a:prstGeom>
          <a:noFill/>
          <a:ln>
            <a:noFill/>
          </a:ln>
        </p:spPr>
      </p:pic>
      <p:pic>
        <p:nvPicPr>
          <p:cNvPr id="748" name="Google Shape;748;p74">
            <a:hlinkClick r:id="rId16"/>
          </p:cNvPr>
          <p:cNvPicPr preferRelativeResize="0"/>
          <p:nvPr/>
        </p:nvPicPr>
        <p:blipFill rotWithShape="1">
          <a:blip r:embed="rId17">
            <a:alphaModFix/>
          </a:blip>
          <a:srcRect b="0" l="0" r="0" t="0"/>
          <a:stretch/>
        </p:blipFill>
        <p:spPr>
          <a:xfrm>
            <a:off x="4047824" y="3461904"/>
            <a:ext cx="4730663" cy="1216756"/>
          </a:xfrm>
          <a:prstGeom prst="rect">
            <a:avLst/>
          </a:prstGeom>
          <a:noFill/>
          <a:ln cap="flat" cmpd="sng" w="9525">
            <a:solidFill>
              <a:srgbClr val="D1D3C9"/>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75"/>
          <p:cNvPicPr preferRelativeResize="0"/>
          <p:nvPr/>
        </p:nvPicPr>
        <p:blipFill>
          <a:blip r:embed="rId3">
            <a:alphaModFix/>
          </a:blip>
          <a:stretch>
            <a:fillRect/>
          </a:stretch>
        </p:blipFill>
        <p:spPr>
          <a:xfrm>
            <a:off x="2941575" y="802348"/>
            <a:ext cx="3486000" cy="1769400"/>
          </a:xfrm>
          <a:prstGeom prst="roundRect">
            <a:avLst>
              <a:gd fmla="val 16667" name="adj"/>
            </a:avLst>
          </a:prstGeom>
          <a:noFill/>
          <a:ln cap="flat" cmpd="sng" w="28575">
            <a:solidFill>
              <a:srgbClr val="335B74"/>
            </a:solidFill>
            <a:prstDash val="solid"/>
            <a:round/>
            <a:headEnd len="sm" w="sm" type="none"/>
            <a:tailEnd len="sm" w="sm" type="none"/>
          </a:ln>
        </p:spPr>
      </p:pic>
      <p:pic>
        <p:nvPicPr>
          <p:cNvPr id="754" name="Google Shape;754;p75"/>
          <p:cNvPicPr preferRelativeResize="0"/>
          <p:nvPr/>
        </p:nvPicPr>
        <p:blipFill>
          <a:blip r:embed="rId4">
            <a:alphaModFix/>
          </a:blip>
          <a:stretch>
            <a:fillRect/>
          </a:stretch>
        </p:blipFill>
        <p:spPr>
          <a:xfrm>
            <a:off x="0" y="975625"/>
            <a:ext cx="4857749" cy="4208925"/>
          </a:xfrm>
          <a:prstGeom prst="rect">
            <a:avLst/>
          </a:prstGeom>
          <a:noFill/>
          <a:ln>
            <a:noFill/>
          </a:ln>
        </p:spPr>
      </p:pic>
      <p:sp>
        <p:nvSpPr>
          <p:cNvPr id="755" name="Google Shape;755;p75"/>
          <p:cNvSpPr txBox="1"/>
          <p:nvPr/>
        </p:nvSpPr>
        <p:spPr>
          <a:xfrm>
            <a:off x="0" y="76200"/>
            <a:ext cx="490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HF Operational Flowchart</a:t>
            </a:r>
            <a:endParaRPr b="1" sz="2100">
              <a:solidFill>
                <a:schemeClr val="lt1"/>
              </a:solidFill>
              <a:latin typeface="Open Sans"/>
              <a:ea typeface="Open Sans"/>
              <a:cs typeface="Open Sans"/>
              <a:sym typeface="Open Sans"/>
            </a:endParaRPr>
          </a:p>
        </p:txBody>
      </p:sp>
      <p:pic>
        <p:nvPicPr>
          <p:cNvPr id="756" name="Google Shape;756;p75"/>
          <p:cNvPicPr preferRelativeResize="0"/>
          <p:nvPr/>
        </p:nvPicPr>
        <p:blipFill rotWithShape="1">
          <a:blip r:embed="rId5">
            <a:alphaModFix/>
          </a:blip>
          <a:srcRect b="0" l="0" r="0" t="4076"/>
          <a:stretch/>
        </p:blipFill>
        <p:spPr>
          <a:xfrm>
            <a:off x="5448825" y="1788625"/>
            <a:ext cx="3546900" cy="3315900"/>
          </a:xfrm>
          <a:prstGeom prst="roundRect">
            <a:avLst>
              <a:gd fmla="val 16667" name="adj"/>
            </a:avLst>
          </a:prstGeom>
          <a:noFill/>
          <a:ln cap="flat" cmpd="sng" w="28575">
            <a:solidFill>
              <a:srgbClr val="E06666"/>
            </a:solidFill>
            <a:prstDash val="solid"/>
            <a:round/>
            <a:headEnd len="sm" w="sm" type="none"/>
            <a:tailEnd len="sm" w="sm" type="none"/>
          </a:ln>
        </p:spPr>
      </p:pic>
      <p:sp>
        <p:nvSpPr>
          <p:cNvPr id="757" name="Google Shape;757;p75"/>
          <p:cNvSpPr/>
          <p:nvPr/>
        </p:nvSpPr>
        <p:spPr>
          <a:xfrm>
            <a:off x="4787600" y="2237800"/>
            <a:ext cx="297300" cy="312000"/>
          </a:xfrm>
          <a:prstGeom prst="roundRect">
            <a:avLst>
              <a:gd fmla="val 16667" name="adj"/>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75"/>
          <p:cNvCxnSpPr/>
          <p:nvPr/>
        </p:nvCxnSpPr>
        <p:spPr>
          <a:xfrm>
            <a:off x="4790350" y="2516650"/>
            <a:ext cx="645900" cy="2163300"/>
          </a:xfrm>
          <a:prstGeom prst="straightConnector1">
            <a:avLst/>
          </a:prstGeom>
          <a:noFill/>
          <a:ln cap="flat" cmpd="sng" w="9525">
            <a:solidFill>
              <a:srgbClr val="E06666"/>
            </a:solidFill>
            <a:prstDash val="solid"/>
            <a:round/>
            <a:headEnd len="med" w="med" type="none"/>
            <a:tailEnd len="med" w="med" type="none"/>
          </a:ln>
        </p:spPr>
      </p:cxnSp>
      <p:cxnSp>
        <p:nvCxnSpPr>
          <p:cNvPr id="759" name="Google Shape;759;p75"/>
          <p:cNvCxnSpPr/>
          <p:nvPr/>
        </p:nvCxnSpPr>
        <p:spPr>
          <a:xfrm flipH="1" rot="10800000">
            <a:off x="5034750" y="1872325"/>
            <a:ext cx="659700" cy="365100"/>
          </a:xfrm>
          <a:prstGeom prst="straightConnector1">
            <a:avLst/>
          </a:prstGeom>
          <a:noFill/>
          <a:ln cap="flat" cmpd="sng" w="9525">
            <a:solidFill>
              <a:srgbClr val="E06666"/>
            </a:solidFill>
            <a:prstDash val="solid"/>
            <a:round/>
            <a:headEnd len="med" w="med" type="none"/>
            <a:tailEnd len="med" w="med" type="none"/>
          </a:ln>
        </p:spPr>
      </p:cxnSp>
      <p:sp>
        <p:nvSpPr>
          <p:cNvPr id="760" name="Google Shape;760;p75"/>
          <p:cNvSpPr txBox="1"/>
          <p:nvPr/>
        </p:nvSpPr>
        <p:spPr>
          <a:xfrm>
            <a:off x="6565500" y="975625"/>
            <a:ext cx="257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6"/>
              </a:rPr>
              <a:t>HYDRAFloods SERVIR-Mekong Website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6"/>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Applications of HYDRAFloods</a:t>
            </a:r>
            <a:endParaRPr b="1" sz="2100">
              <a:solidFill>
                <a:schemeClr val="lt1"/>
              </a:solidFill>
              <a:latin typeface="Open Sans"/>
              <a:ea typeface="Open Sans"/>
              <a:cs typeface="Open Sans"/>
              <a:sym typeface="Open Sans"/>
            </a:endParaRPr>
          </a:p>
        </p:txBody>
      </p:sp>
      <p:sp>
        <p:nvSpPr>
          <p:cNvPr id="766" name="Google Shape;766;p76"/>
          <p:cNvSpPr txBox="1"/>
          <p:nvPr/>
        </p:nvSpPr>
        <p:spPr>
          <a:xfrm>
            <a:off x="144250" y="914072"/>
            <a:ext cx="7886700" cy="622500"/>
          </a:xfrm>
          <a:prstGeom prst="rect">
            <a:avLst/>
          </a:prstGeom>
          <a:noFill/>
          <a:ln>
            <a:noFill/>
          </a:ln>
        </p:spPr>
        <p:txBody>
          <a:bodyPr anchorCtr="0" anchor="t" bIns="68575" lIns="68575" spcFirstLastPara="1" rIns="68575" wrap="square" tIns="68575">
            <a:noAutofit/>
          </a:bodyPr>
          <a:lstStyle/>
          <a:p>
            <a:pPr indent="0" lvl="0" marL="0" marR="0" rtl="0" algn="l">
              <a:lnSpc>
                <a:spcPct val="119000"/>
              </a:lnSpc>
              <a:spcBef>
                <a:spcPts val="360"/>
              </a:spcBef>
              <a:spcAft>
                <a:spcPts val="0"/>
              </a:spcAft>
              <a:buNone/>
            </a:pPr>
            <a:r>
              <a:rPr b="1" lang="en" sz="2200">
                <a:solidFill>
                  <a:schemeClr val="dk2"/>
                </a:solidFill>
              </a:rPr>
              <a:t>WFP Cambodia</a:t>
            </a:r>
            <a:endParaRPr b="1" sz="2200">
              <a:solidFill>
                <a:schemeClr val="dk2"/>
              </a:solidFill>
            </a:endParaRPr>
          </a:p>
        </p:txBody>
      </p:sp>
      <p:sp>
        <p:nvSpPr>
          <p:cNvPr id="767" name="Google Shape;767;p76"/>
          <p:cNvSpPr txBox="1"/>
          <p:nvPr/>
        </p:nvSpPr>
        <p:spPr>
          <a:xfrm>
            <a:off x="227550" y="1536575"/>
            <a:ext cx="4021200" cy="2623800"/>
          </a:xfrm>
          <a:prstGeom prst="rect">
            <a:avLst/>
          </a:prstGeom>
          <a:noFill/>
          <a:ln>
            <a:noFill/>
          </a:ln>
        </p:spPr>
        <p:txBody>
          <a:bodyPr anchorCtr="0" anchor="t" bIns="34275" lIns="68575" spcFirstLastPara="1" rIns="68575" wrap="square" tIns="34275">
            <a:noAutofit/>
          </a:bodyPr>
          <a:lstStyle/>
          <a:p>
            <a:pPr indent="-298450" lvl="0" marL="285750" marR="0" rtl="0" algn="l">
              <a:lnSpc>
                <a:spcPct val="119000"/>
              </a:lnSpc>
              <a:spcBef>
                <a:spcPts val="360"/>
              </a:spcBef>
              <a:spcAft>
                <a:spcPts val="0"/>
              </a:spcAft>
              <a:buClr>
                <a:schemeClr val="dk2"/>
              </a:buClr>
              <a:buSzPts val="2000"/>
              <a:buChar char="•"/>
            </a:pPr>
            <a:r>
              <a:rPr lang="en" sz="2000">
                <a:solidFill>
                  <a:schemeClr val="dk2"/>
                </a:solidFill>
              </a:rPr>
              <a:t>Currently providing merged water classification layers from multiple sensors</a:t>
            </a:r>
            <a:endParaRPr sz="2000">
              <a:solidFill>
                <a:schemeClr val="dk2"/>
              </a:solidFill>
            </a:endParaRPr>
          </a:p>
          <a:p>
            <a:pPr indent="-298450" lvl="0" marL="285750" marR="0" rtl="0" algn="l">
              <a:lnSpc>
                <a:spcPct val="119000"/>
              </a:lnSpc>
              <a:spcBef>
                <a:spcPts val="360"/>
              </a:spcBef>
              <a:spcAft>
                <a:spcPts val="0"/>
              </a:spcAft>
              <a:buClr>
                <a:schemeClr val="dk2"/>
              </a:buClr>
              <a:buSzPts val="2000"/>
              <a:buChar char="•"/>
            </a:pPr>
            <a:r>
              <a:rPr lang="en" sz="2000">
                <a:solidFill>
                  <a:schemeClr val="dk2"/>
                </a:solidFill>
              </a:rPr>
              <a:t>Provide multi sensor surface water maps</a:t>
            </a:r>
            <a:endParaRPr sz="2000">
              <a:solidFill>
                <a:schemeClr val="dk2"/>
              </a:solidFill>
            </a:endParaRPr>
          </a:p>
          <a:p>
            <a:pPr indent="-298450" lvl="0" marL="285750" marR="0" rtl="0" algn="l">
              <a:lnSpc>
                <a:spcPct val="119000"/>
              </a:lnSpc>
              <a:spcBef>
                <a:spcPts val="360"/>
              </a:spcBef>
              <a:spcAft>
                <a:spcPts val="0"/>
              </a:spcAft>
              <a:buClr>
                <a:schemeClr val="dk2"/>
              </a:buClr>
              <a:buSzPts val="2000"/>
              <a:buChar char="•"/>
            </a:pPr>
            <a:r>
              <a:rPr lang="en" sz="2000">
                <a:solidFill>
                  <a:schemeClr val="dk2"/>
                </a:solidFill>
              </a:rPr>
              <a:t>Uses machine learning and deep learning methods</a:t>
            </a:r>
            <a:endParaRPr sz="2000">
              <a:solidFill>
                <a:schemeClr val="dk2"/>
              </a:solidFill>
            </a:endParaRPr>
          </a:p>
        </p:txBody>
      </p:sp>
      <p:pic>
        <p:nvPicPr>
          <p:cNvPr id="768" name="Google Shape;768;p76">
            <a:hlinkClick r:id="rId3"/>
          </p:cNvPr>
          <p:cNvPicPr preferRelativeResize="0"/>
          <p:nvPr/>
        </p:nvPicPr>
        <p:blipFill>
          <a:blip r:embed="rId4">
            <a:alphaModFix/>
          </a:blip>
          <a:stretch>
            <a:fillRect/>
          </a:stretch>
        </p:blipFill>
        <p:spPr>
          <a:xfrm>
            <a:off x="3987825" y="1119001"/>
            <a:ext cx="4941349" cy="34589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77"/>
          <p:cNvPicPr preferRelativeResize="0"/>
          <p:nvPr/>
        </p:nvPicPr>
        <p:blipFill>
          <a:blip r:embed="rId3">
            <a:alphaModFix/>
          </a:blip>
          <a:stretch>
            <a:fillRect/>
          </a:stretch>
        </p:blipFill>
        <p:spPr>
          <a:xfrm>
            <a:off x="3664144" y="1784238"/>
            <a:ext cx="5429330" cy="2762376"/>
          </a:xfrm>
          <a:prstGeom prst="rect">
            <a:avLst/>
          </a:prstGeom>
          <a:noFill/>
          <a:ln cap="flat" cmpd="sng" w="28575">
            <a:solidFill>
              <a:schemeClr val="dk2"/>
            </a:solidFill>
            <a:prstDash val="solid"/>
            <a:round/>
            <a:headEnd len="sm" w="sm" type="none"/>
            <a:tailEnd len="sm" w="sm" type="none"/>
          </a:ln>
        </p:spPr>
      </p:pic>
      <p:sp>
        <p:nvSpPr>
          <p:cNvPr id="774" name="Google Shape;774;p77"/>
          <p:cNvSpPr txBox="1"/>
          <p:nvPr/>
        </p:nvSpPr>
        <p:spPr>
          <a:xfrm>
            <a:off x="0" y="76200"/>
            <a:ext cx="8252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Explore SERVIR-Mekong HYDRAFloods Website</a:t>
            </a:r>
            <a:endParaRPr b="1" sz="2100">
              <a:solidFill>
                <a:schemeClr val="lt1"/>
              </a:solidFill>
              <a:latin typeface="Open Sans"/>
              <a:ea typeface="Open Sans"/>
              <a:cs typeface="Open Sans"/>
              <a:sym typeface="Open Sans"/>
            </a:endParaRPr>
          </a:p>
        </p:txBody>
      </p:sp>
      <p:sp>
        <p:nvSpPr>
          <p:cNvPr id="775" name="Google Shape;775;p77"/>
          <p:cNvSpPr/>
          <p:nvPr/>
        </p:nvSpPr>
        <p:spPr>
          <a:xfrm>
            <a:off x="84625" y="1044025"/>
            <a:ext cx="1845900" cy="1110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Explore the interface</a:t>
            </a:r>
            <a:endParaRPr/>
          </a:p>
        </p:txBody>
      </p:sp>
      <p:sp>
        <p:nvSpPr>
          <p:cNvPr id="776" name="Google Shape;776;p77"/>
          <p:cNvSpPr txBox="1"/>
          <p:nvPr/>
        </p:nvSpPr>
        <p:spPr>
          <a:xfrm>
            <a:off x="2225113" y="812750"/>
            <a:ext cx="67914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u="sng">
                <a:solidFill>
                  <a:schemeClr val="hlink"/>
                </a:solidFill>
                <a:hlinkClick r:id="rId4"/>
              </a:rPr>
              <a:t>HYDRAFloods SERVIR-Mekong Website</a:t>
            </a:r>
            <a:endParaRPr sz="2300"/>
          </a:p>
        </p:txBody>
      </p:sp>
      <p:sp>
        <p:nvSpPr>
          <p:cNvPr id="777" name="Google Shape;777;p77"/>
          <p:cNvSpPr/>
          <p:nvPr/>
        </p:nvSpPr>
        <p:spPr>
          <a:xfrm>
            <a:off x="84625" y="2381125"/>
            <a:ext cx="1845900" cy="1110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 Date: 9/27/2022</a:t>
            </a:r>
            <a:endParaRPr/>
          </a:p>
        </p:txBody>
      </p:sp>
      <p:sp>
        <p:nvSpPr>
          <p:cNvPr id="778" name="Google Shape;778;p77"/>
          <p:cNvSpPr/>
          <p:nvPr/>
        </p:nvSpPr>
        <p:spPr>
          <a:xfrm>
            <a:off x="84625" y="3820625"/>
            <a:ext cx="1845900" cy="1110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Zoom to</a:t>
            </a:r>
            <a:endParaRPr/>
          </a:p>
          <a:p>
            <a:pPr indent="0" lvl="0" marL="0" rtl="0" algn="ctr">
              <a:spcBef>
                <a:spcPts val="0"/>
              </a:spcBef>
              <a:spcAft>
                <a:spcPts val="0"/>
              </a:spcAft>
              <a:buNone/>
            </a:pPr>
            <a:r>
              <a:rPr lang="en"/>
              <a:t>Preah Netr Preah Bântéay Méanchey, Cambodia</a:t>
            </a:r>
            <a:endParaRPr/>
          </a:p>
        </p:txBody>
      </p:sp>
      <p:pic>
        <p:nvPicPr>
          <p:cNvPr id="779" name="Google Shape;779;p77"/>
          <p:cNvPicPr preferRelativeResize="0"/>
          <p:nvPr/>
        </p:nvPicPr>
        <p:blipFill>
          <a:blip r:embed="rId5">
            <a:alphaModFix/>
          </a:blip>
          <a:stretch>
            <a:fillRect/>
          </a:stretch>
        </p:blipFill>
        <p:spPr>
          <a:xfrm>
            <a:off x="2077825" y="1427800"/>
            <a:ext cx="2562672" cy="3140975"/>
          </a:xfrm>
          <a:prstGeom prst="rect">
            <a:avLst/>
          </a:prstGeom>
          <a:noFill/>
          <a:ln cap="flat" cmpd="sng" w="28575">
            <a:solidFill>
              <a:srgbClr val="93C47D"/>
            </a:solidFill>
            <a:prstDash val="solid"/>
            <a:round/>
            <a:headEnd len="sm" w="sm" type="none"/>
            <a:tailEnd len="sm" w="sm" type="none"/>
          </a:ln>
        </p:spPr>
      </p:pic>
      <p:cxnSp>
        <p:nvCxnSpPr>
          <p:cNvPr id="780" name="Google Shape;780;p77"/>
          <p:cNvCxnSpPr>
            <a:stCxn id="779" idx="3"/>
          </p:cNvCxnSpPr>
          <p:nvPr/>
        </p:nvCxnSpPr>
        <p:spPr>
          <a:xfrm flipH="1" rot="10800000">
            <a:off x="4640496" y="2634987"/>
            <a:ext cx="1068000" cy="363300"/>
          </a:xfrm>
          <a:prstGeom prst="straightConnector1">
            <a:avLst/>
          </a:prstGeom>
          <a:noFill/>
          <a:ln cap="flat" cmpd="sng" w="28575">
            <a:solidFill>
              <a:srgbClr val="93C47D"/>
            </a:solidFill>
            <a:prstDash val="solid"/>
            <a:round/>
            <a:headEnd len="med" w="med" type="none"/>
            <a:tailEnd len="med" w="med" type="triangle"/>
          </a:ln>
        </p:spPr>
      </p:cxnSp>
      <p:pic>
        <p:nvPicPr>
          <p:cNvPr id="781" name="Google Shape;781;p77">
            <a:hlinkClick r:id="rId6"/>
          </p:cNvPr>
          <p:cNvPicPr preferRelativeResize="0"/>
          <p:nvPr/>
        </p:nvPicPr>
        <p:blipFill>
          <a:blip r:embed="rId7">
            <a:alphaModFix/>
          </a:blip>
          <a:stretch>
            <a:fillRect/>
          </a:stretch>
        </p:blipFill>
        <p:spPr>
          <a:xfrm>
            <a:off x="4474849" y="3852632"/>
            <a:ext cx="2025549" cy="121467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8"/>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 sz="2100">
                <a:solidFill>
                  <a:schemeClr val="lt1"/>
                </a:solidFill>
                <a:latin typeface="Open Sans"/>
                <a:ea typeface="Open Sans"/>
                <a:cs typeface="Open Sans"/>
                <a:sym typeface="Open Sans"/>
              </a:rPr>
              <a:t>Conclusions</a:t>
            </a:r>
            <a:endParaRPr b="1" sz="2100">
              <a:solidFill>
                <a:schemeClr val="lt1"/>
              </a:solidFill>
              <a:latin typeface="Open Sans"/>
              <a:ea typeface="Open Sans"/>
              <a:cs typeface="Open Sans"/>
              <a:sym typeface="Open Sans"/>
            </a:endParaRPr>
          </a:p>
        </p:txBody>
      </p:sp>
      <p:sp>
        <p:nvSpPr>
          <p:cNvPr id="787" name="Google Shape;787;p78"/>
          <p:cNvSpPr txBox="1"/>
          <p:nvPr/>
        </p:nvSpPr>
        <p:spPr>
          <a:xfrm>
            <a:off x="531375" y="866300"/>
            <a:ext cx="8141400" cy="3936000"/>
          </a:xfrm>
          <a:prstGeom prst="rect">
            <a:avLst/>
          </a:prstGeom>
          <a:noFill/>
          <a:ln>
            <a:noFill/>
          </a:ln>
        </p:spPr>
        <p:txBody>
          <a:bodyPr anchorCtr="0" anchor="t" bIns="34275" lIns="68575" spcFirstLastPara="1" rIns="68575" wrap="square" tIns="34275">
            <a:noAutofit/>
          </a:bodyPr>
          <a:lstStyle/>
          <a:p>
            <a:pPr indent="0" lvl="0" marL="0" marR="0" rtl="0" algn="l">
              <a:lnSpc>
                <a:spcPct val="119000"/>
              </a:lnSpc>
              <a:spcBef>
                <a:spcPts val="360"/>
              </a:spcBef>
              <a:spcAft>
                <a:spcPts val="0"/>
              </a:spcAft>
              <a:buNone/>
            </a:pPr>
            <a:r>
              <a:rPr b="1" lang="en" sz="2000">
                <a:solidFill>
                  <a:schemeClr val="dk2"/>
                </a:solidFill>
              </a:rPr>
              <a:t>What this provides</a:t>
            </a:r>
            <a:endParaRPr b="1" sz="2000">
              <a:solidFill>
                <a:schemeClr val="dk2"/>
              </a:solidFill>
            </a:endParaRPr>
          </a:p>
          <a:p>
            <a:pPr indent="-298450" lvl="0" marL="285750" marR="0" rtl="0" algn="l">
              <a:lnSpc>
                <a:spcPct val="119000"/>
              </a:lnSpc>
              <a:spcBef>
                <a:spcPts val="360"/>
              </a:spcBef>
              <a:spcAft>
                <a:spcPts val="0"/>
              </a:spcAft>
              <a:buClr>
                <a:schemeClr val="dk2"/>
              </a:buClr>
              <a:buSzPts val="2000"/>
              <a:buChar char="•"/>
            </a:pPr>
            <a:r>
              <a:rPr lang="en" sz="2000">
                <a:solidFill>
                  <a:schemeClr val="dk2"/>
                </a:solidFill>
              </a:rPr>
              <a:t>Daily wall-to-wall maps as high as 10m resolution of estimated surface water</a:t>
            </a:r>
            <a:endParaRPr sz="2000">
              <a:solidFill>
                <a:schemeClr val="dk2"/>
              </a:solidFill>
            </a:endParaRPr>
          </a:p>
          <a:p>
            <a:pPr indent="-298450" lvl="0" marL="285750" marR="0" rtl="0" algn="l">
              <a:lnSpc>
                <a:spcPct val="119000"/>
              </a:lnSpc>
              <a:spcBef>
                <a:spcPts val="360"/>
              </a:spcBef>
              <a:spcAft>
                <a:spcPts val="0"/>
              </a:spcAft>
              <a:buClr>
                <a:schemeClr val="dk2"/>
              </a:buClr>
              <a:buSzPts val="2000"/>
              <a:buChar char="•"/>
            </a:pPr>
            <a:r>
              <a:rPr lang="en" sz="2000">
                <a:solidFill>
                  <a:schemeClr val="dk2"/>
                </a:solidFill>
              </a:rPr>
              <a:t>Ability to support surface water as daily basis</a:t>
            </a:r>
            <a:endParaRPr sz="2000">
              <a:solidFill>
                <a:schemeClr val="dk2"/>
              </a:solidFill>
            </a:endParaRPr>
          </a:p>
          <a:p>
            <a:pPr indent="0" lvl="0" marL="0" marR="0" rtl="0" algn="l">
              <a:lnSpc>
                <a:spcPct val="119000"/>
              </a:lnSpc>
              <a:spcBef>
                <a:spcPts val="360"/>
              </a:spcBef>
              <a:spcAft>
                <a:spcPts val="0"/>
              </a:spcAft>
              <a:buNone/>
            </a:pPr>
            <a:r>
              <a:t/>
            </a:r>
            <a:endParaRPr sz="2000">
              <a:solidFill>
                <a:schemeClr val="dk2"/>
              </a:solidFill>
            </a:endParaRPr>
          </a:p>
          <a:p>
            <a:pPr indent="0" lvl="0" marL="0" marR="0" rtl="0" algn="l">
              <a:lnSpc>
                <a:spcPct val="119000"/>
              </a:lnSpc>
              <a:spcBef>
                <a:spcPts val="360"/>
              </a:spcBef>
              <a:spcAft>
                <a:spcPts val="0"/>
              </a:spcAft>
              <a:buNone/>
            </a:pPr>
            <a:r>
              <a:rPr b="1" lang="en" sz="2000">
                <a:solidFill>
                  <a:schemeClr val="dk2"/>
                </a:solidFill>
              </a:rPr>
              <a:t>What this cannot provide</a:t>
            </a:r>
            <a:endParaRPr b="1" sz="2000">
              <a:solidFill>
                <a:schemeClr val="dk2"/>
              </a:solidFill>
            </a:endParaRPr>
          </a:p>
          <a:p>
            <a:pPr indent="-298450" lvl="0" marL="285750" marR="0" rtl="0" algn="l">
              <a:lnSpc>
                <a:spcPct val="119000"/>
              </a:lnSpc>
              <a:spcBef>
                <a:spcPts val="360"/>
              </a:spcBef>
              <a:spcAft>
                <a:spcPts val="0"/>
              </a:spcAft>
              <a:buClr>
                <a:schemeClr val="dk2"/>
              </a:buClr>
              <a:buSzPts val="2000"/>
              <a:buChar char="•"/>
            </a:pPr>
            <a:r>
              <a:rPr lang="en" sz="2000">
                <a:solidFill>
                  <a:schemeClr val="dk2"/>
                </a:solidFill>
              </a:rPr>
              <a:t>Will not capture flash-floods or dam breaks as instantaneous events will not be in time series</a:t>
            </a:r>
            <a:endParaRPr sz="2000">
              <a:solidFill>
                <a:schemeClr val="dk2"/>
              </a:solidFill>
            </a:endParaRPr>
          </a:p>
          <a:p>
            <a:pPr indent="-298450" lvl="0" marL="285750" marR="0" rtl="0" algn="l">
              <a:lnSpc>
                <a:spcPct val="119000"/>
              </a:lnSpc>
              <a:spcBef>
                <a:spcPts val="360"/>
              </a:spcBef>
              <a:spcAft>
                <a:spcPts val="0"/>
              </a:spcAft>
              <a:buClr>
                <a:schemeClr val="dk2"/>
              </a:buClr>
              <a:buSzPts val="2000"/>
              <a:buChar char="•"/>
            </a:pPr>
            <a:r>
              <a:rPr lang="en" sz="2000">
                <a:solidFill>
                  <a:schemeClr val="dk2"/>
                </a:solidFill>
              </a:rPr>
              <a:t>These are estimated water maps so may not align exactly with observations</a:t>
            </a:r>
            <a:endParaRPr sz="23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79"/>
          <p:cNvPicPr preferRelativeResize="0"/>
          <p:nvPr/>
        </p:nvPicPr>
        <p:blipFill>
          <a:blip r:embed="rId3">
            <a:alphaModFix/>
          </a:blip>
          <a:stretch>
            <a:fillRect/>
          </a:stretch>
        </p:blipFill>
        <p:spPr>
          <a:xfrm>
            <a:off x="152400" y="1553538"/>
            <a:ext cx="8839201" cy="3381875"/>
          </a:xfrm>
          <a:prstGeom prst="rect">
            <a:avLst/>
          </a:prstGeom>
          <a:noFill/>
          <a:ln>
            <a:noFill/>
          </a:ln>
        </p:spPr>
      </p:pic>
      <p:sp>
        <p:nvSpPr>
          <p:cNvPr id="793" name="Google Shape;793;p79"/>
          <p:cNvSpPr txBox="1"/>
          <p:nvPr/>
        </p:nvSpPr>
        <p:spPr>
          <a:xfrm>
            <a:off x="53197" y="18047"/>
            <a:ext cx="8208300" cy="6666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3000"/>
              <a:buFont typeface="Calibri"/>
              <a:buNone/>
            </a:pPr>
            <a:r>
              <a:rPr b="1" lang="en" sz="2100">
                <a:solidFill>
                  <a:schemeClr val="lt1"/>
                </a:solidFill>
                <a:latin typeface="Open Sans"/>
                <a:ea typeface="Open Sans"/>
                <a:cs typeface="Open Sans"/>
                <a:sym typeface="Open Sans"/>
              </a:rPr>
              <a:t>Interested</a:t>
            </a:r>
            <a:r>
              <a:rPr b="1" lang="en" sz="2100">
                <a:solidFill>
                  <a:schemeClr val="lt1"/>
                </a:solidFill>
                <a:latin typeface="Open Sans"/>
                <a:ea typeface="Open Sans"/>
                <a:cs typeface="Open Sans"/>
                <a:sym typeface="Open Sans"/>
              </a:rPr>
              <a:t> in more Capacity Building?</a:t>
            </a:r>
            <a:endParaRPr b="0" i="0" sz="1400" u="none" cap="none" strike="noStrike">
              <a:solidFill>
                <a:srgbClr val="000000"/>
              </a:solidFill>
              <a:latin typeface="Arial"/>
              <a:ea typeface="Arial"/>
              <a:cs typeface="Arial"/>
              <a:sym typeface="Arial"/>
            </a:endParaRPr>
          </a:p>
        </p:txBody>
      </p:sp>
      <p:sp>
        <p:nvSpPr>
          <p:cNvPr id="794" name="Google Shape;794;p79"/>
          <p:cNvSpPr txBox="1"/>
          <p:nvPr/>
        </p:nvSpPr>
        <p:spPr>
          <a:xfrm>
            <a:off x="531375" y="866300"/>
            <a:ext cx="8141400" cy="666600"/>
          </a:xfrm>
          <a:prstGeom prst="rect">
            <a:avLst/>
          </a:prstGeom>
          <a:noFill/>
          <a:ln>
            <a:noFill/>
          </a:ln>
        </p:spPr>
        <p:txBody>
          <a:bodyPr anchorCtr="0" anchor="t" bIns="34275" lIns="68575" spcFirstLastPara="1" rIns="68575" wrap="square" tIns="34275">
            <a:noAutofit/>
          </a:bodyPr>
          <a:lstStyle/>
          <a:p>
            <a:pPr indent="0" lvl="0" marL="0" marR="0" rtl="0" algn="ctr">
              <a:lnSpc>
                <a:spcPct val="119000"/>
              </a:lnSpc>
              <a:spcBef>
                <a:spcPts val="360"/>
              </a:spcBef>
              <a:spcAft>
                <a:spcPts val="0"/>
              </a:spcAft>
              <a:buNone/>
            </a:pPr>
            <a:r>
              <a:rPr b="1" lang="en" sz="2000" u="sng">
                <a:solidFill>
                  <a:schemeClr val="hlink"/>
                </a:solidFill>
                <a:hlinkClick r:id="rId4"/>
              </a:rPr>
              <a:t>TensorFlow Working Group</a:t>
            </a:r>
            <a:endParaRPr b="1" sz="2000">
              <a:solidFill>
                <a:schemeClr val="dk2"/>
              </a:solidFill>
            </a:endParaRPr>
          </a:p>
          <a:p>
            <a:pPr indent="0" lvl="0" marL="0" marR="0" rtl="0" algn="l">
              <a:lnSpc>
                <a:spcPct val="119000"/>
              </a:lnSpc>
              <a:spcBef>
                <a:spcPts val="360"/>
              </a:spcBef>
              <a:spcAft>
                <a:spcPts val="0"/>
              </a:spcAft>
              <a:buNone/>
            </a:pPr>
            <a:r>
              <a:t/>
            </a:r>
            <a:endParaRPr sz="23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80">
            <a:hlinkClick r:id="rId3"/>
          </p:cNvPr>
          <p:cNvPicPr preferRelativeResize="0"/>
          <p:nvPr/>
        </p:nvPicPr>
        <p:blipFill>
          <a:blip r:embed="rId4">
            <a:alphaModFix/>
          </a:blip>
          <a:stretch>
            <a:fillRect/>
          </a:stretch>
        </p:blipFill>
        <p:spPr>
          <a:xfrm>
            <a:off x="1294075" y="937226"/>
            <a:ext cx="2457598" cy="3378574"/>
          </a:xfrm>
          <a:prstGeom prst="rect">
            <a:avLst/>
          </a:prstGeom>
          <a:noFill/>
          <a:ln>
            <a:noFill/>
          </a:ln>
        </p:spPr>
      </p:pic>
      <p:sp>
        <p:nvSpPr>
          <p:cNvPr id="800" name="Google Shape;800;p80"/>
          <p:cNvSpPr txBox="1"/>
          <p:nvPr/>
        </p:nvSpPr>
        <p:spPr>
          <a:xfrm>
            <a:off x="53197" y="18047"/>
            <a:ext cx="8208300" cy="6666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3000"/>
              <a:buFont typeface="Calibri"/>
              <a:buNone/>
            </a:pPr>
            <a:r>
              <a:rPr b="1" lang="en" sz="2100">
                <a:solidFill>
                  <a:schemeClr val="lt1"/>
                </a:solidFill>
                <a:latin typeface="Open Sans"/>
                <a:ea typeface="Open Sans"/>
                <a:cs typeface="Open Sans"/>
                <a:sym typeface="Open Sans"/>
              </a:rPr>
              <a:t>Capacity Building</a:t>
            </a:r>
            <a:endParaRPr b="0" i="0" sz="1400" u="none" cap="none" strike="noStrike">
              <a:solidFill>
                <a:srgbClr val="000000"/>
              </a:solidFill>
              <a:latin typeface="Arial"/>
              <a:ea typeface="Arial"/>
              <a:cs typeface="Arial"/>
              <a:sym typeface="Arial"/>
            </a:endParaRPr>
          </a:p>
        </p:txBody>
      </p:sp>
      <p:sp>
        <p:nvSpPr>
          <p:cNvPr id="801" name="Google Shape;801;p80"/>
          <p:cNvSpPr txBox="1"/>
          <p:nvPr/>
        </p:nvSpPr>
        <p:spPr>
          <a:xfrm>
            <a:off x="943675" y="4395325"/>
            <a:ext cx="3158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u="sng">
                <a:solidFill>
                  <a:schemeClr val="hlink"/>
                </a:solidFill>
                <a:latin typeface="Lato"/>
                <a:ea typeface="Lato"/>
                <a:cs typeface="Lato"/>
                <a:sym typeface="Lato"/>
                <a:hlinkClick r:id="rId5"/>
              </a:rPr>
              <a:t>Post</a:t>
            </a:r>
            <a:r>
              <a:rPr lang="en" sz="2000" u="sng">
                <a:solidFill>
                  <a:schemeClr val="hlink"/>
                </a:solidFill>
                <a:latin typeface="Lato"/>
                <a:ea typeface="Lato"/>
                <a:cs typeface="Lato"/>
                <a:sym typeface="Lato"/>
                <a:hlinkClick r:id="rId6"/>
              </a:rPr>
              <a:t>-training survey</a:t>
            </a:r>
            <a:endParaRPr/>
          </a:p>
        </p:txBody>
      </p:sp>
      <p:pic>
        <p:nvPicPr>
          <p:cNvPr id="802" name="Google Shape;802;p80"/>
          <p:cNvPicPr preferRelativeResize="0"/>
          <p:nvPr/>
        </p:nvPicPr>
        <p:blipFill rotWithShape="1">
          <a:blip r:embed="rId7">
            <a:alphaModFix/>
          </a:blip>
          <a:srcRect b="0" l="7820" r="12051" t="0"/>
          <a:stretch/>
        </p:blipFill>
        <p:spPr>
          <a:xfrm>
            <a:off x="5571194" y="684650"/>
            <a:ext cx="3572806" cy="445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5"/>
          <p:cNvPicPr preferRelativeResize="0"/>
          <p:nvPr/>
        </p:nvPicPr>
        <p:blipFill rotWithShape="1">
          <a:blip r:embed="rId3">
            <a:alphaModFix/>
          </a:blip>
          <a:srcRect b="3309" l="1241" r="57791" t="57004"/>
          <a:stretch/>
        </p:blipFill>
        <p:spPr>
          <a:xfrm>
            <a:off x="-1" y="-60767"/>
            <a:ext cx="9144000" cy="4972902"/>
          </a:xfrm>
          <a:prstGeom prst="rect">
            <a:avLst/>
          </a:prstGeom>
          <a:noFill/>
          <a:ln>
            <a:noFill/>
          </a:ln>
        </p:spPr>
      </p:pic>
      <p:sp>
        <p:nvSpPr>
          <p:cNvPr id="275" name="Google Shape;275;p45"/>
          <p:cNvSpPr/>
          <p:nvPr/>
        </p:nvSpPr>
        <p:spPr>
          <a:xfrm rot="10800000">
            <a:off x="-6" y="-60744"/>
            <a:ext cx="9144000" cy="4687500"/>
          </a:xfrm>
          <a:prstGeom prst="rect">
            <a:avLst/>
          </a:prstGeom>
          <a:gradFill>
            <a:gsLst>
              <a:gs pos="0">
                <a:srgbClr val="F4F8FB">
                  <a:alpha val="0"/>
                </a:srgbClr>
              </a:gs>
              <a:gs pos="27000">
                <a:srgbClr val="0D2940">
                  <a:alpha val="43921"/>
                </a:srgbClr>
              </a:gs>
              <a:gs pos="64000">
                <a:srgbClr val="0D2940"/>
              </a:gs>
              <a:gs pos="96000">
                <a:srgbClr val="0D2940"/>
              </a:gs>
              <a:gs pos="100000">
                <a:srgbClr val="0D294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76" name="Google Shape;276;p45"/>
          <p:cNvGrpSpPr/>
          <p:nvPr/>
        </p:nvGrpSpPr>
        <p:grpSpPr>
          <a:xfrm>
            <a:off x="6471811" y="1437516"/>
            <a:ext cx="1431557" cy="3713975"/>
            <a:chOff x="5134719" y="1850346"/>
            <a:chExt cx="1431557" cy="3113661"/>
          </a:xfrm>
        </p:grpSpPr>
        <p:sp>
          <p:nvSpPr>
            <p:cNvPr id="277" name="Google Shape;277;p45"/>
            <p:cNvSpPr/>
            <p:nvPr/>
          </p:nvSpPr>
          <p:spPr>
            <a:xfrm rot="-229770">
              <a:off x="5234438" y="1977145"/>
              <a:ext cx="296462" cy="2980325"/>
            </a:xfrm>
            <a:prstGeom prst="triangle">
              <a:avLst>
                <a:gd fmla="val 50000" name="adj"/>
              </a:avLst>
            </a:prstGeom>
            <a:solidFill>
              <a:srgbClr val="CF713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8" name="Google Shape;278;p45"/>
            <p:cNvSpPr/>
            <p:nvPr/>
          </p:nvSpPr>
          <p:spPr>
            <a:xfrm rot="-548301">
              <a:off x="5405884" y="1927397"/>
              <a:ext cx="296564" cy="2980134"/>
            </a:xfrm>
            <a:prstGeom prst="triangle">
              <a:avLst>
                <a:gd fmla="val 50000" name="adj"/>
              </a:avLst>
            </a:prstGeom>
            <a:solidFill>
              <a:srgbClr val="187D87">
                <a:alpha val="662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45"/>
            <p:cNvSpPr/>
            <p:nvPr/>
          </p:nvSpPr>
          <p:spPr>
            <a:xfrm rot="-940008">
              <a:off x="5563870" y="1871055"/>
              <a:ext cx="296620" cy="2980216"/>
            </a:xfrm>
            <a:prstGeom prst="triangle">
              <a:avLst>
                <a:gd fmla="val 50000" name="adj"/>
              </a:avLst>
            </a:prstGeom>
            <a:solidFill>
              <a:srgbClr val="69A478">
                <a:alpha val="4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45"/>
            <p:cNvSpPr/>
            <p:nvPr/>
          </p:nvSpPr>
          <p:spPr>
            <a:xfrm rot="-1307439">
              <a:off x="5727530" y="1799080"/>
              <a:ext cx="296593" cy="2980132"/>
            </a:xfrm>
            <a:prstGeom prst="triangle">
              <a:avLst>
                <a:gd fmla="val 50000" name="adj"/>
              </a:avLst>
            </a:prstGeom>
            <a:solidFill>
              <a:srgbClr val="5572AF">
                <a:alpha val="682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281" name="Google Shape;281;p45"/>
          <p:cNvPicPr preferRelativeResize="0"/>
          <p:nvPr/>
        </p:nvPicPr>
        <p:blipFill rotWithShape="1">
          <a:blip r:embed="rId4">
            <a:alphaModFix/>
          </a:blip>
          <a:srcRect b="0" l="0" r="0" t="0"/>
          <a:stretch/>
        </p:blipFill>
        <p:spPr>
          <a:xfrm>
            <a:off x="5092047" y="-860040"/>
            <a:ext cx="6675888" cy="3454155"/>
          </a:xfrm>
          <a:prstGeom prst="rect">
            <a:avLst/>
          </a:prstGeom>
          <a:noFill/>
          <a:ln>
            <a:noFill/>
          </a:ln>
        </p:spPr>
      </p:pic>
      <p:sp>
        <p:nvSpPr>
          <p:cNvPr id="282" name="Google Shape;282;p45"/>
          <p:cNvSpPr txBox="1"/>
          <p:nvPr/>
        </p:nvSpPr>
        <p:spPr>
          <a:xfrm>
            <a:off x="283430" y="220742"/>
            <a:ext cx="3161700" cy="10008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1400"/>
              <a:buFont typeface="Arial"/>
              <a:buNone/>
            </a:pPr>
            <a:r>
              <a:rPr b="0" i="0" lang="en" sz="2600" u="none" cap="none" strike="noStrike">
                <a:solidFill>
                  <a:schemeClr val="lt1"/>
                </a:solidFill>
                <a:latin typeface="Open Sans Light"/>
                <a:ea typeface="Open Sans Light"/>
                <a:cs typeface="Open Sans Light"/>
                <a:sym typeface="Open Sans Light"/>
              </a:rPr>
              <a:t>CONNECTING</a:t>
            </a:r>
            <a:r>
              <a:rPr b="1" i="0" lang="en" sz="2600" u="none" cap="none" strike="noStrike">
                <a:solidFill>
                  <a:schemeClr val="lt1"/>
                </a:solidFill>
                <a:latin typeface="Open Sans"/>
                <a:ea typeface="Open Sans"/>
                <a:cs typeface="Open Sans"/>
                <a:sym typeface="Open Sans"/>
              </a:rPr>
              <a:t> SPACE </a:t>
            </a:r>
            <a:r>
              <a:rPr b="0" i="0" lang="en" sz="2600" u="none" cap="none" strike="noStrike">
                <a:solidFill>
                  <a:schemeClr val="lt1"/>
                </a:solidFill>
                <a:latin typeface="Open Sans Light"/>
                <a:ea typeface="Open Sans Light"/>
                <a:cs typeface="Open Sans Light"/>
                <a:sym typeface="Open Sans Light"/>
              </a:rPr>
              <a:t>TO</a:t>
            </a:r>
            <a:r>
              <a:rPr b="1" i="0" lang="en" sz="2600" u="none" cap="none" strike="noStrike">
                <a:solidFill>
                  <a:schemeClr val="lt1"/>
                </a:solidFill>
                <a:latin typeface="Open Sans"/>
                <a:ea typeface="Open Sans"/>
                <a:cs typeface="Open Sans"/>
                <a:sym typeface="Open Sans"/>
              </a:rPr>
              <a:t> VILLAGE</a:t>
            </a:r>
            <a:endParaRPr b="0" i="0" sz="1400" u="none" cap="none" strike="noStrike">
              <a:solidFill>
                <a:srgbClr val="000000"/>
              </a:solidFill>
              <a:latin typeface="Arial"/>
              <a:ea typeface="Arial"/>
              <a:cs typeface="Arial"/>
              <a:sym typeface="Arial"/>
            </a:endParaRPr>
          </a:p>
        </p:txBody>
      </p:sp>
      <p:sp>
        <p:nvSpPr>
          <p:cNvPr id="283" name="Google Shape;283;p45"/>
          <p:cNvSpPr txBox="1"/>
          <p:nvPr/>
        </p:nvSpPr>
        <p:spPr>
          <a:xfrm>
            <a:off x="110220" y="1936623"/>
            <a:ext cx="5171700" cy="1546200"/>
          </a:xfrm>
          <a:prstGeom prst="rect">
            <a:avLst/>
          </a:prstGeom>
          <a:noFill/>
          <a:ln>
            <a:noFill/>
          </a:ln>
        </p:spPr>
        <p:txBody>
          <a:bodyPr anchorCtr="0" anchor="ctr" bIns="34275" lIns="68575" spcFirstLastPara="1" rIns="68575" wrap="square" tIns="34275">
            <a:noAutofit/>
          </a:bodyPr>
          <a:lstStyle/>
          <a:p>
            <a:pPr indent="0" lvl="0" marL="148590" marR="0" rtl="0" algn="l">
              <a:lnSpc>
                <a:spcPct val="90000"/>
              </a:lnSpc>
              <a:spcBef>
                <a:spcPts val="800"/>
              </a:spcBef>
              <a:spcAft>
                <a:spcPts val="0"/>
              </a:spcAft>
              <a:buClr>
                <a:srgbClr val="000000"/>
              </a:buClr>
              <a:buSzPts val="1600"/>
              <a:buFont typeface="Arial"/>
              <a:buNone/>
            </a:pPr>
            <a:r>
              <a:rPr b="1" i="0" lang="en" sz="1600" u="none" cap="none" strike="noStrike">
                <a:solidFill>
                  <a:schemeClr val="lt1"/>
                </a:solidFill>
                <a:latin typeface="Open Sans"/>
                <a:ea typeface="Open Sans"/>
                <a:cs typeface="Open Sans"/>
                <a:sym typeface="Open Sans"/>
              </a:rPr>
              <a:t>SERVIR</a:t>
            </a:r>
            <a:r>
              <a:rPr b="0" i="0" lang="en" sz="1600" u="none" cap="none" strike="noStrike">
                <a:solidFill>
                  <a:schemeClr val="lt1"/>
                </a:solidFill>
                <a:latin typeface="Open Sans"/>
                <a:ea typeface="Open Sans"/>
                <a:cs typeface="Open Sans"/>
                <a:sym typeface="Open Sans"/>
              </a:rPr>
              <a:t> is a joint initiative of NASA, USAID, and leading geospatial organizations in Asia, Africa, and Latin America that partners with countries and organizations to address challenges in climate change, food security, water and related disasters, land use, and air quality. </a:t>
            </a:r>
            <a:endParaRPr b="0" i="0" sz="1400" u="none" cap="none" strike="noStrike">
              <a:solidFill>
                <a:srgbClr val="000000"/>
              </a:solidFill>
              <a:latin typeface="Arial"/>
              <a:ea typeface="Arial"/>
              <a:cs typeface="Arial"/>
              <a:sym typeface="Arial"/>
            </a:endParaRPr>
          </a:p>
          <a:p>
            <a:pPr indent="0" lvl="0" marL="148590" marR="0" rtl="0" algn="l">
              <a:lnSpc>
                <a:spcPct val="90000"/>
              </a:lnSpc>
              <a:spcBef>
                <a:spcPts val="800"/>
              </a:spcBef>
              <a:spcAft>
                <a:spcPts val="0"/>
              </a:spcAft>
              <a:buClr>
                <a:srgbClr val="000000"/>
              </a:buClr>
              <a:buSzPts val="1600"/>
              <a:buFont typeface="Arial"/>
              <a:buNone/>
            </a:pPr>
            <a:r>
              <a:rPr b="0" i="0" lang="en" sz="1600" u="none" cap="none" strike="noStrike">
                <a:solidFill>
                  <a:schemeClr val="lt1"/>
                </a:solidFill>
                <a:latin typeface="Open Sans"/>
                <a:ea typeface="Open Sans"/>
                <a:cs typeface="Open Sans"/>
                <a:sym typeface="Open Sans"/>
              </a:rPr>
              <a:t>Using satellite data and geospatial technology, SERVIR co-develops innovative solutions through a network of regional hubs to improve resilience and sustainable resource management at local, national and regional scales.</a:t>
            </a:r>
            <a:endParaRPr b="0" i="0" sz="1200" u="none" cap="none" strike="noStrike">
              <a:solidFill>
                <a:schemeClr val="lt1"/>
              </a:solidFill>
              <a:latin typeface="Open Sans"/>
              <a:ea typeface="Open Sans"/>
              <a:cs typeface="Open Sans"/>
              <a:sym typeface="Open Sans"/>
            </a:endParaRPr>
          </a:p>
          <a:p>
            <a:pPr indent="0" lvl="0" marL="148590" marR="0" rtl="0" algn="l">
              <a:lnSpc>
                <a:spcPct val="90000"/>
              </a:lnSpc>
              <a:spcBef>
                <a:spcPts val="800"/>
              </a:spcBef>
              <a:spcAft>
                <a:spcPts val="0"/>
              </a:spcAft>
              <a:buClr>
                <a:srgbClr val="267FB0"/>
              </a:buClr>
              <a:buSzPts val="1260"/>
              <a:buFont typeface="Noto Sans Symbols"/>
              <a:buNone/>
            </a:pPr>
            <a:r>
              <a:t/>
            </a:r>
            <a:endParaRPr b="0" i="0" sz="1400" u="none" cap="none" strike="noStrike">
              <a:solidFill>
                <a:schemeClr val="lt1"/>
              </a:solidFill>
              <a:latin typeface="Open Sans"/>
              <a:ea typeface="Open Sans"/>
              <a:cs typeface="Open Sans"/>
              <a:sym typeface="Open Sans"/>
            </a:endParaRPr>
          </a:p>
        </p:txBody>
      </p:sp>
      <p:cxnSp>
        <p:nvCxnSpPr>
          <p:cNvPr id="284" name="Google Shape;284;p45"/>
          <p:cNvCxnSpPr/>
          <p:nvPr/>
        </p:nvCxnSpPr>
        <p:spPr>
          <a:xfrm>
            <a:off x="357543" y="1141139"/>
            <a:ext cx="344700" cy="0"/>
          </a:xfrm>
          <a:prstGeom prst="straightConnector1">
            <a:avLst/>
          </a:prstGeom>
          <a:noFill/>
          <a:ln cap="flat" cmpd="sng" w="76200">
            <a:solidFill>
              <a:srgbClr val="B2CE49"/>
            </a:solidFill>
            <a:prstDash val="solid"/>
            <a:round/>
            <a:headEnd len="sm" w="sm" type="none"/>
            <a:tailEnd len="sm" w="sm" type="none"/>
          </a:ln>
        </p:spPr>
      </p:cxnSp>
      <p:sp>
        <p:nvSpPr>
          <p:cNvPr id="285" name="Google Shape;285;p45"/>
          <p:cNvSpPr/>
          <p:nvPr/>
        </p:nvSpPr>
        <p:spPr>
          <a:xfrm>
            <a:off x="0" y="4627800"/>
            <a:ext cx="9144000" cy="5157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286" name="Google Shape;286;p45"/>
          <p:cNvGrpSpPr/>
          <p:nvPr/>
        </p:nvGrpSpPr>
        <p:grpSpPr>
          <a:xfrm>
            <a:off x="1750649" y="4720673"/>
            <a:ext cx="1448060" cy="315580"/>
            <a:chOff x="2135918" y="4720673"/>
            <a:chExt cx="1448060" cy="315580"/>
          </a:xfrm>
        </p:grpSpPr>
        <p:pic>
          <p:nvPicPr>
            <p:cNvPr descr="Google Shape;424;p69" id="287" name="Google Shape;287;p45"/>
            <p:cNvPicPr preferRelativeResize="0"/>
            <p:nvPr/>
          </p:nvPicPr>
          <p:blipFill rotWithShape="1">
            <a:blip r:embed="rId5">
              <a:alphaModFix/>
            </a:blip>
            <a:srcRect b="0" l="0" r="0" t="0"/>
            <a:stretch/>
          </p:blipFill>
          <p:spPr>
            <a:xfrm>
              <a:off x="2135918" y="4734925"/>
              <a:ext cx="971409" cy="296363"/>
            </a:xfrm>
            <a:prstGeom prst="rect">
              <a:avLst/>
            </a:prstGeom>
            <a:noFill/>
            <a:ln>
              <a:noFill/>
            </a:ln>
          </p:spPr>
        </p:pic>
        <p:pic>
          <p:nvPicPr>
            <p:cNvPr id="288" name="Google Shape;288;p45"/>
            <p:cNvPicPr preferRelativeResize="0"/>
            <p:nvPr/>
          </p:nvPicPr>
          <p:blipFill rotWithShape="1">
            <a:blip r:embed="rId6">
              <a:alphaModFix/>
            </a:blip>
            <a:srcRect b="0" l="0" r="0" t="0"/>
            <a:stretch/>
          </p:blipFill>
          <p:spPr>
            <a:xfrm>
              <a:off x="3202614" y="4720673"/>
              <a:ext cx="381364" cy="315580"/>
            </a:xfrm>
            <a:prstGeom prst="rect">
              <a:avLst/>
            </a:prstGeom>
            <a:noFill/>
            <a:ln>
              <a:noFill/>
            </a:ln>
          </p:spPr>
        </p:pic>
      </p:grpSp>
      <p:pic>
        <p:nvPicPr>
          <p:cNvPr id="289" name="Google Shape;289;p45"/>
          <p:cNvPicPr preferRelativeResize="0"/>
          <p:nvPr/>
        </p:nvPicPr>
        <p:blipFill rotWithShape="1">
          <a:blip r:embed="rId7">
            <a:alphaModFix/>
          </a:blip>
          <a:srcRect b="0" l="0" r="0" t="0"/>
          <a:stretch/>
        </p:blipFill>
        <p:spPr>
          <a:xfrm>
            <a:off x="4426213" y="705754"/>
            <a:ext cx="259555" cy="259555"/>
          </a:xfrm>
          <a:prstGeom prst="rect">
            <a:avLst/>
          </a:prstGeom>
          <a:noFill/>
          <a:ln>
            <a:noFill/>
          </a:ln>
        </p:spPr>
      </p:pic>
      <p:pic>
        <p:nvPicPr>
          <p:cNvPr id="290" name="Google Shape;290;p45"/>
          <p:cNvPicPr preferRelativeResize="0"/>
          <p:nvPr/>
        </p:nvPicPr>
        <p:blipFill rotWithShape="1">
          <a:blip r:embed="rId8">
            <a:alphaModFix/>
          </a:blip>
          <a:srcRect b="0" l="0" r="0" t="0"/>
          <a:stretch/>
        </p:blipFill>
        <p:spPr>
          <a:xfrm>
            <a:off x="3801605" y="707248"/>
            <a:ext cx="259555" cy="259555"/>
          </a:xfrm>
          <a:prstGeom prst="rect">
            <a:avLst/>
          </a:prstGeom>
          <a:noFill/>
          <a:ln>
            <a:noFill/>
          </a:ln>
        </p:spPr>
      </p:pic>
      <p:pic>
        <p:nvPicPr>
          <p:cNvPr id="291" name="Google Shape;291;p45"/>
          <p:cNvPicPr preferRelativeResize="0"/>
          <p:nvPr/>
        </p:nvPicPr>
        <p:blipFill rotWithShape="1">
          <a:blip r:embed="rId9">
            <a:alphaModFix/>
          </a:blip>
          <a:srcRect b="0" l="0" r="0" t="0"/>
          <a:stretch/>
        </p:blipFill>
        <p:spPr>
          <a:xfrm>
            <a:off x="3469679" y="709239"/>
            <a:ext cx="259553" cy="259553"/>
          </a:xfrm>
          <a:prstGeom prst="rect">
            <a:avLst/>
          </a:prstGeom>
          <a:noFill/>
          <a:ln>
            <a:noFill/>
          </a:ln>
        </p:spPr>
      </p:pic>
      <p:pic>
        <p:nvPicPr>
          <p:cNvPr id="292" name="Google Shape;292;p45"/>
          <p:cNvPicPr preferRelativeResize="0"/>
          <p:nvPr/>
        </p:nvPicPr>
        <p:blipFill rotWithShape="1">
          <a:blip r:embed="rId10">
            <a:alphaModFix/>
          </a:blip>
          <a:srcRect b="0" l="0" r="0" t="0"/>
          <a:stretch/>
        </p:blipFill>
        <p:spPr>
          <a:xfrm>
            <a:off x="4107369" y="706252"/>
            <a:ext cx="259555" cy="259555"/>
          </a:xfrm>
          <a:prstGeom prst="rect">
            <a:avLst/>
          </a:prstGeom>
          <a:noFill/>
          <a:ln>
            <a:noFill/>
          </a:ln>
        </p:spPr>
      </p:pic>
      <p:pic>
        <p:nvPicPr>
          <p:cNvPr descr="Google Shape;70;p16" id="293" name="Google Shape;293;p45"/>
          <p:cNvPicPr preferRelativeResize="0"/>
          <p:nvPr/>
        </p:nvPicPr>
        <p:blipFill rotWithShape="1">
          <a:blip r:embed="rId11">
            <a:alphaModFix/>
          </a:blip>
          <a:srcRect b="0" l="0" r="0" t="0"/>
          <a:stretch/>
        </p:blipFill>
        <p:spPr>
          <a:xfrm>
            <a:off x="3522585" y="4757060"/>
            <a:ext cx="930826" cy="239760"/>
          </a:xfrm>
          <a:prstGeom prst="rect">
            <a:avLst/>
          </a:prstGeom>
          <a:noFill/>
          <a:ln>
            <a:noFill/>
          </a:ln>
        </p:spPr>
      </p:pic>
      <p:cxnSp>
        <p:nvCxnSpPr>
          <p:cNvPr id="294" name="Google Shape;294;p45"/>
          <p:cNvCxnSpPr/>
          <p:nvPr/>
        </p:nvCxnSpPr>
        <p:spPr>
          <a:xfrm>
            <a:off x="4618057" y="4701336"/>
            <a:ext cx="0" cy="351300"/>
          </a:xfrm>
          <a:prstGeom prst="straightConnector1">
            <a:avLst/>
          </a:prstGeom>
          <a:noFill/>
          <a:ln cap="flat" cmpd="sng" w="9525">
            <a:solidFill>
              <a:srgbClr val="7F7F7F"/>
            </a:solidFill>
            <a:prstDash val="solid"/>
            <a:miter lim="800000"/>
            <a:headEnd len="sm" w="sm" type="none"/>
            <a:tailEnd len="sm" w="sm" type="none"/>
          </a:ln>
        </p:spPr>
      </p:cxnSp>
      <p:cxnSp>
        <p:nvCxnSpPr>
          <p:cNvPr id="295" name="Google Shape;295;p45"/>
          <p:cNvCxnSpPr/>
          <p:nvPr/>
        </p:nvCxnSpPr>
        <p:spPr>
          <a:xfrm>
            <a:off x="3332338" y="4701336"/>
            <a:ext cx="0" cy="351300"/>
          </a:xfrm>
          <a:prstGeom prst="straightConnector1">
            <a:avLst/>
          </a:prstGeom>
          <a:noFill/>
          <a:ln cap="flat" cmpd="sng" w="9525">
            <a:solidFill>
              <a:srgbClr val="7F7F7F"/>
            </a:solidFill>
            <a:prstDash val="solid"/>
            <a:miter lim="800000"/>
            <a:headEnd len="sm" w="sm" type="none"/>
            <a:tailEnd len="sm" w="sm" type="none"/>
          </a:ln>
        </p:spPr>
      </p:cxnSp>
      <p:pic>
        <p:nvPicPr>
          <p:cNvPr id="296" name="Google Shape;296;p45"/>
          <p:cNvPicPr preferRelativeResize="0"/>
          <p:nvPr/>
        </p:nvPicPr>
        <p:blipFill rotWithShape="1">
          <a:blip r:embed="rId12">
            <a:alphaModFix/>
          </a:blip>
          <a:srcRect b="0" l="0" r="0" t="0"/>
          <a:stretch/>
        </p:blipFill>
        <p:spPr>
          <a:xfrm>
            <a:off x="4707935" y="4688580"/>
            <a:ext cx="2857500" cy="400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1"/>
          <p:cNvSpPr txBox="1"/>
          <p:nvPr>
            <p:ph idx="1" type="body"/>
          </p:nvPr>
        </p:nvSpPr>
        <p:spPr>
          <a:xfrm>
            <a:off x="67101" y="556657"/>
            <a:ext cx="4004700" cy="1478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 sz="1400"/>
              <a:t>Thank you to the rest of the SERVIR Science Coordination Office, SERVIR Hubs, and Applied Science Team that make all of these services possible. </a:t>
            </a:r>
            <a:endParaRPr sz="1400"/>
          </a:p>
          <a:p>
            <a:pPr indent="0" lvl="0" marL="0" rtl="0" algn="ctr">
              <a:lnSpc>
                <a:spcPct val="100000"/>
              </a:lnSpc>
              <a:spcBef>
                <a:spcPts val="0"/>
              </a:spcBef>
              <a:spcAft>
                <a:spcPts val="0"/>
              </a:spcAft>
              <a:buClr>
                <a:schemeClr val="dk1"/>
              </a:buClr>
              <a:buSzPts val="1100"/>
              <a:buFont typeface="Arial"/>
              <a:buNone/>
            </a:pPr>
            <a:r>
              <a:t/>
            </a:r>
            <a:endParaRPr sz="1400"/>
          </a:p>
          <a:p>
            <a:pPr indent="0" lvl="0" marL="0" rtl="0" algn="ctr">
              <a:lnSpc>
                <a:spcPct val="100000"/>
              </a:lnSpc>
              <a:spcBef>
                <a:spcPts val="0"/>
              </a:spcBef>
              <a:spcAft>
                <a:spcPts val="0"/>
              </a:spcAft>
              <a:buSzPts val="1400"/>
              <a:buNone/>
            </a:pPr>
            <a:r>
              <a:t/>
            </a:r>
            <a:endParaRPr sz="1400"/>
          </a:p>
        </p:txBody>
      </p:sp>
      <p:pic>
        <p:nvPicPr>
          <p:cNvPr id="808" name="Google Shape;808;p81"/>
          <p:cNvPicPr preferRelativeResize="0"/>
          <p:nvPr/>
        </p:nvPicPr>
        <p:blipFill>
          <a:blip r:embed="rId3">
            <a:alphaModFix/>
          </a:blip>
          <a:stretch>
            <a:fillRect/>
          </a:stretch>
        </p:blipFill>
        <p:spPr>
          <a:xfrm>
            <a:off x="621425" y="2533532"/>
            <a:ext cx="689100" cy="687600"/>
          </a:xfrm>
          <a:prstGeom prst="ellipse">
            <a:avLst/>
          </a:prstGeom>
          <a:noFill/>
          <a:ln>
            <a:noFill/>
          </a:ln>
        </p:spPr>
      </p:pic>
      <p:pic>
        <p:nvPicPr>
          <p:cNvPr id="809" name="Google Shape;809;p81"/>
          <p:cNvPicPr preferRelativeResize="0"/>
          <p:nvPr/>
        </p:nvPicPr>
        <p:blipFill>
          <a:blip r:embed="rId4">
            <a:alphaModFix/>
          </a:blip>
          <a:stretch>
            <a:fillRect/>
          </a:stretch>
        </p:blipFill>
        <p:spPr>
          <a:xfrm>
            <a:off x="2518945" y="2495119"/>
            <a:ext cx="764400" cy="764400"/>
          </a:xfrm>
          <a:prstGeom prst="ellipse">
            <a:avLst/>
          </a:prstGeom>
          <a:noFill/>
          <a:ln>
            <a:noFill/>
          </a:ln>
        </p:spPr>
      </p:pic>
      <p:pic>
        <p:nvPicPr>
          <p:cNvPr id="810" name="Google Shape;810;p81"/>
          <p:cNvPicPr preferRelativeResize="0"/>
          <p:nvPr/>
        </p:nvPicPr>
        <p:blipFill>
          <a:blip r:embed="rId5">
            <a:alphaModFix/>
          </a:blip>
          <a:stretch>
            <a:fillRect/>
          </a:stretch>
        </p:blipFill>
        <p:spPr>
          <a:xfrm>
            <a:off x="1528326" y="2495136"/>
            <a:ext cx="764400" cy="764400"/>
          </a:xfrm>
          <a:prstGeom prst="ellipse">
            <a:avLst/>
          </a:prstGeom>
          <a:noFill/>
          <a:ln>
            <a:noFill/>
          </a:ln>
        </p:spPr>
      </p:pic>
      <p:sp>
        <p:nvSpPr>
          <p:cNvPr id="811" name="Google Shape;811;p81"/>
          <p:cNvSpPr txBox="1"/>
          <p:nvPr/>
        </p:nvSpPr>
        <p:spPr>
          <a:xfrm>
            <a:off x="344375" y="3262225"/>
            <a:ext cx="1243200" cy="323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Open Sans"/>
                <a:ea typeface="Open Sans"/>
                <a:cs typeface="Open Sans"/>
                <a:sym typeface="Open Sans"/>
              </a:rPr>
              <a:t>Tim Mayer</a:t>
            </a:r>
            <a:endParaRPr sz="900">
              <a:solidFill>
                <a:schemeClr val="lt1"/>
              </a:solidFill>
              <a:latin typeface="Open Sans"/>
              <a:ea typeface="Open Sans"/>
              <a:cs typeface="Open Sans"/>
              <a:sym typeface="Open Sans"/>
            </a:endParaRPr>
          </a:p>
        </p:txBody>
      </p:sp>
      <p:sp>
        <p:nvSpPr>
          <p:cNvPr id="812" name="Google Shape;812;p81"/>
          <p:cNvSpPr txBox="1"/>
          <p:nvPr/>
        </p:nvSpPr>
        <p:spPr>
          <a:xfrm>
            <a:off x="2297288" y="3262225"/>
            <a:ext cx="1243200" cy="323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Open Sans"/>
                <a:ea typeface="Open Sans"/>
                <a:cs typeface="Open Sans"/>
                <a:sym typeface="Open Sans"/>
              </a:rPr>
              <a:t>Emil Cherrington</a:t>
            </a:r>
            <a:endParaRPr sz="900">
              <a:solidFill>
                <a:schemeClr val="lt1"/>
              </a:solidFill>
              <a:latin typeface="Open Sans"/>
              <a:ea typeface="Open Sans"/>
              <a:cs typeface="Open Sans"/>
              <a:sym typeface="Open Sans"/>
            </a:endParaRPr>
          </a:p>
        </p:txBody>
      </p:sp>
      <p:sp>
        <p:nvSpPr>
          <p:cNvPr id="813" name="Google Shape;813;p81"/>
          <p:cNvSpPr txBox="1"/>
          <p:nvPr/>
        </p:nvSpPr>
        <p:spPr>
          <a:xfrm>
            <a:off x="1288925" y="3259525"/>
            <a:ext cx="1243200" cy="323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Open Sans"/>
                <a:ea typeface="Open Sans"/>
                <a:cs typeface="Open Sans"/>
                <a:sym typeface="Open Sans"/>
              </a:rPr>
              <a:t>Biplov Bhandari</a:t>
            </a:r>
            <a:endParaRPr sz="900">
              <a:solidFill>
                <a:schemeClr val="lt1"/>
              </a:solidFill>
              <a:latin typeface="Open Sans"/>
              <a:ea typeface="Open Sans"/>
              <a:cs typeface="Open Sans"/>
              <a:sym typeface="Open Sans"/>
            </a:endParaRPr>
          </a:p>
        </p:txBody>
      </p:sp>
      <p:sp>
        <p:nvSpPr>
          <p:cNvPr id="814" name="Google Shape;814;p81"/>
          <p:cNvSpPr txBox="1"/>
          <p:nvPr/>
        </p:nvSpPr>
        <p:spPr>
          <a:xfrm>
            <a:off x="259551" y="1636994"/>
            <a:ext cx="36198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4400">
                <a:solidFill>
                  <a:schemeClr val="lt1"/>
                </a:solidFill>
                <a:latin typeface="Georgia"/>
                <a:ea typeface="Georgia"/>
                <a:cs typeface="Georgia"/>
                <a:sym typeface="Georgia"/>
              </a:rPr>
              <a:t>Thank You</a:t>
            </a:r>
            <a:endParaRPr>
              <a:solidFill>
                <a:schemeClr val="lt1"/>
              </a:solidFill>
            </a:endParaRPr>
          </a:p>
        </p:txBody>
      </p:sp>
      <p:sp>
        <p:nvSpPr>
          <p:cNvPr id="815" name="Google Shape;815;p81"/>
          <p:cNvSpPr txBox="1"/>
          <p:nvPr/>
        </p:nvSpPr>
        <p:spPr>
          <a:xfrm>
            <a:off x="282200" y="3588025"/>
            <a:ext cx="3574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Georgia"/>
                <a:ea typeface="Georgia"/>
                <a:cs typeface="Georgia"/>
                <a:sym typeface="Georgia"/>
              </a:rPr>
              <a:t>For further questions, please contact:</a:t>
            </a:r>
            <a:endParaRPr>
              <a:solidFill>
                <a:schemeClr val="lt1"/>
              </a:solidFill>
            </a:endParaRPr>
          </a:p>
          <a:p>
            <a:pPr indent="0" lvl="0" marL="0" rtl="0" algn="ctr">
              <a:spcBef>
                <a:spcPts val="0"/>
              </a:spcBef>
              <a:spcAft>
                <a:spcPts val="0"/>
              </a:spcAft>
              <a:buNone/>
            </a:pPr>
            <a:r>
              <a:rPr lang="en" sz="1600" u="sng">
                <a:solidFill>
                  <a:schemeClr val="lt1"/>
                </a:solidFill>
                <a:latin typeface="Georgia"/>
                <a:ea typeface="Georgia"/>
                <a:cs typeface="Georgia"/>
                <a:sym typeface="Georgia"/>
                <a:hlinkClick r:id="rId6">
                  <a:extLst>
                    <a:ext uri="{A12FA001-AC4F-418D-AE19-62706E023703}">
                      <ahyp:hlinkClr val="tx"/>
                    </a:ext>
                  </a:extLst>
                </a:hlinkClick>
              </a:rPr>
              <a:t>timothy.j.mayer@nasa.gov</a:t>
            </a:r>
            <a:r>
              <a:rPr lang="en" sz="1600">
                <a:solidFill>
                  <a:schemeClr val="lt1"/>
                </a:solidFill>
                <a:latin typeface="Georgia"/>
                <a:ea typeface="Georgia"/>
                <a:cs typeface="Georgia"/>
                <a:sym typeface="Georgia"/>
              </a:rPr>
              <a:t> </a:t>
            </a:r>
            <a:endParaRPr sz="1600" u="sng">
              <a:solidFill>
                <a:schemeClr val="lt1"/>
              </a:solidFill>
              <a:latin typeface="Georgia"/>
              <a:ea typeface="Georgia"/>
              <a:cs typeface="Georgia"/>
              <a:sym typeface="Georgia"/>
            </a:endParaRPr>
          </a:p>
          <a:p>
            <a:pPr indent="0" lvl="0" marL="0" rtl="0" algn="ctr">
              <a:spcBef>
                <a:spcPts val="0"/>
              </a:spcBef>
              <a:spcAft>
                <a:spcPts val="0"/>
              </a:spcAft>
              <a:buNone/>
            </a:pPr>
            <a:r>
              <a:rPr lang="en" sz="1600" u="sng">
                <a:solidFill>
                  <a:schemeClr val="lt1"/>
                </a:solidFill>
                <a:latin typeface="Georgia"/>
                <a:ea typeface="Georgia"/>
                <a:cs typeface="Georgia"/>
                <a:sym typeface="Georgia"/>
                <a:hlinkClick r:id="rId7">
                  <a:extLst>
                    <a:ext uri="{A12FA001-AC4F-418D-AE19-62706E023703}">
                      <ahyp:hlinkClr val="tx"/>
                    </a:ext>
                  </a:extLst>
                </a:hlinkClick>
              </a:rPr>
              <a:t>biplov.bhandari@nasa.gov</a:t>
            </a:r>
            <a:endParaRPr sz="1600" u="sng">
              <a:solidFill>
                <a:schemeClr val="lt1"/>
              </a:solidFill>
              <a:latin typeface="Georgia"/>
              <a:ea typeface="Georgia"/>
              <a:cs typeface="Georgia"/>
              <a:sym typeface="Georgia"/>
            </a:endParaRPr>
          </a:p>
          <a:p>
            <a:pPr indent="0" lvl="0" marL="0" rtl="0" algn="ctr">
              <a:spcBef>
                <a:spcPts val="0"/>
              </a:spcBef>
              <a:spcAft>
                <a:spcPts val="0"/>
              </a:spcAft>
              <a:buNone/>
            </a:pPr>
            <a:r>
              <a:rPr lang="en" sz="1600" u="sng">
                <a:solidFill>
                  <a:schemeClr val="lt1"/>
                </a:solidFill>
                <a:latin typeface="Georgia"/>
                <a:ea typeface="Georgia"/>
                <a:cs typeface="Georgia"/>
                <a:sym typeface="Georgia"/>
              </a:rPr>
              <a:t>emil.cherrington@nasa.gov</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82"/>
          <p:cNvPicPr preferRelativeResize="0"/>
          <p:nvPr/>
        </p:nvPicPr>
        <p:blipFill rotWithShape="1">
          <a:blip r:embed="rId3">
            <a:alphaModFix/>
          </a:blip>
          <a:srcRect b="0" l="0" r="0" t="0"/>
          <a:stretch/>
        </p:blipFill>
        <p:spPr>
          <a:xfrm>
            <a:off x="-8929" y="0"/>
            <a:ext cx="9161856" cy="5143501"/>
          </a:xfrm>
          <a:prstGeom prst="rect">
            <a:avLst/>
          </a:prstGeom>
          <a:noFill/>
          <a:ln>
            <a:noFill/>
          </a:ln>
        </p:spPr>
      </p:pic>
      <p:pic>
        <p:nvPicPr>
          <p:cNvPr id="821" name="Google Shape;821;p82">
            <a:hlinkClick r:id="rId4"/>
          </p:cNvPr>
          <p:cNvPicPr preferRelativeResize="0"/>
          <p:nvPr/>
        </p:nvPicPr>
        <p:blipFill rotWithShape="1">
          <a:blip r:embed="rId5">
            <a:alphaModFix/>
          </a:blip>
          <a:srcRect b="0" l="0" r="0" t="0"/>
          <a:stretch/>
        </p:blipFill>
        <p:spPr>
          <a:xfrm>
            <a:off x="3684952" y="4648867"/>
            <a:ext cx="241300" cy="241300"/>
          </a:xfrm>
          <a:prstGeom prst="rect">
            <a:avLst/>
          </a:prstGeom>
          <a:noFill/>
          <a:ln>
            <a:noFill/>
          </a:ln>
        </p:spPr>
      </p:pic>
      <p:pic>
        <p:nvPicPr>
          <p:cNvPr id="822" name="Google Shape;822;p82">
            <a:hlinkClick r:id="rId6"/>
          </p:cNvPr>
          <p:cNvPicPr preferRelativeResize="0"/>
          <p:nvPr/>
        </p:nvPicPr>
        <p:blipFill rotWithShape="1">
          <a:blip r:embed="rId7">
            <a:alphaModFix/>
          </a:blip>
          <a:srcRect b="0" l="0" r="0" t="0"/>
          <a:stretch/>
        </p:blipFill>
        <p:spPr>
          <a:xfrm>
            <a:off x="3991754" y="4648867"/>
            <a:ext cx="241300" cy="241300"/>
          </a:xfrm>
          <a:prstGeom prst="rect">
            <a:avLst/>
          </a:prstGeom>
          <a:noFill/>
          <a:ln>
            <a:noFill/>
          </a:ln>
        </p:spPr>
      </p:pic>
      <p:pic>
        <p:nvPicPr>
          <p:cNvPr id="823" name="Google Shape;823;p82">
            <a:hlinkClick r:id="rId8"/>
          </p:cNvPr>
          <p:cNvPicPr preferRelativeResize="0"/>
          <p:nvPr/>
        </p:nvPicPr>
        <p:blipFill rotWithShape="1">
          <a:blip r:embed="rId9">
            <a:alphaModFix/>
          </a:blip>
          <a:srcRect b="0" l="0" r="0" t="0"/>
          <a:stretch/>
        </p:blipFill>
        <p:spPr>
          <a:xfrm>
            <a:off x="4301428" y="4648867"/>
            <a:ext cx="241300" cy="241300"/>
          </a:xfrm>
          <a:prstGeom prst="rect">
            <a:avLst/>
          </a:prstGeom>
          <a:noFill/>
          <a:ln>
            <a:noFill/>
          </a:ln>
        </p:spPr>
      </p:pic>
      <p:pic>
        <p:nvPicPr>
          <p:cNvPr id="824" name="Google Shape;824;p82">
            <a:hlinkClick r:id="rId10"/>
          </p:cNvPr>
          <p:cNvPicPr preferRelativeResize="0"/>
          <p:nvPr/>
        </p:nvPicPr>
        <p:blipFill rotWithShape="1">
          <a:blip r:embed="rId11">
            <a:alphaModFix/>
          </a:blip>
          <a:srcRect b="0" l="0" r="0" t="0"/>
          <a:stretch/>
        </p:blipFill>
        <p:spPr>
          <a:xfrm>
            <a:off x="4611102" y="4655217"/>
            <a:ext cx="228600" cy="228600"/>
          </a:xfrm>
          <a:prstGeom prst="rect">
            <a:avLst/>
          </a:prstGeom>
          <a:noFill/>
          <a:ln>
            <a:noFill/>
          </a:ln>
        </p:spPr>
      </p:pic>
      <p:pic>
        <p:nvPicPr>
          <p:cNvPr id="825" name="Google Shape;825;p82">
            <a:hlinkClick r:id="rId12"/>
          </p:cNvPr>
          <p:cNvPicPr preferRelativeResize="0"/>
          <p:nvPr/>
        </p:nvPicPr>
        <p:blipFill rotWithShape="1">
          <a:blip r:embed="rId13">
            <a:alphaModFix/>
          </a:blip>
          <a:srcRect b="0" l="0" r="0" t="0"/>
          <a:stretch/>
        </p:blipFill>
        <p:spPr>
          <a:xfrm>
            <a:off x="4908075" y="4648867"/>
            <a:ext cx="241300" cy="241300"/>
          </a:xfrm>
          <a:prstGeom prst="rect">
            <a:avLst/>
          </a:prstGeom>
          <a:noFill/>
          <a:ln>
            <a:noFill/>
          </a:ln>
        </p:spPr>
      </p:pic>
      <p:pic>
        <p:nvPicPr>
          <p:cNvPr id="826" name="Google Shape;826;p82">
            <a:hlinkClick r:id="rId14"/>
          </p:cNvPr>
          <p:cNvPicPr preferRelativeResize="0"/>
          <p:nvPr/>
        </p:nvPicPr>
        <p:blipFill rotWithShape="1">
          <a:blip r:embed="rId15">
            <a:alphaModFix/>
          </a:blip>
          <a:srcRect b="0" l="0" r="0" t="0"/>
          <a:stretch/>
        </p:blipFill>
        <p:spPr>
          <a:xfrm>
            <a:off x="5217748" y="4648867"/>
            <a:ext cx="241300" cy="241300"/>
          </a:xfrm>
          <a:prstGeom prst="rect">
            <a:avLst/>
          </a:prstGeom>
          <a:noFill/>
          <a:ln>
            <a:noFill/>
          </a:ln>
        </p:spPr>
      </p:pic>
      <p:sp>
        <p:nvSpPr>
          <p:cNvPr id="827" name="Google Shape;827;p82"/>
          <p:cNvSpPr/>
          <p:nvPr/>
        </p:nvSpPr>
        <p:spPr>
          <a:xfrm>
            <a:off x="3744428" y="1893026"/>
            <a:ext cx="1655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pen Sans"/>
                <a:ea typeface="Open Sans"/>
                <a:cs typeface="Open Sans"/>
                <a:sym typeface="Open Sans"/>
              </a:rPr>
              <a:t>SERVIRglobal.net</a:t>
            </a:r>
            <a:endParaRPr b="0" i="0" sz="1100" u="none" cap="none" strike="noStrike">
              <a:solidFill>
                <a:schemeClr val="lt1"/>
              </a:solidFill>
              <a:latin typeface="Open Sans"/>
              <a:ea typeface="Open Sans"/>
              <a:cs typeface="Open Sans"/>
              <a:sym typeface="Open Sans"/>
            </a:endParaRPr>
          </a:p>
        </p:txBody>
      </p:sp>
      <p:grpSp>
        <p:nvGrpSpPr>
          <p:cNvPr id="828" name="Google Shape;828;p82"/>
          <p:cNvGrpSpPr/>
          <p:nvPr/>
        </p:nvGrpSpPr>
        <p:grpSpPr>
          <a:xfrm>
            <a:off x="3684803" y="330921"/>
            <a:ext cx="1774043" cy="1521517"/>
            <a:chOff x="3951003" y="82586"/>
            <a:chExt cx="1371400" cy="1176188"/>
          </a:xfrm>
        </p:grpSpPr>
        <p:pic>
          <p:nvPicPr>
            <p:cNvPr id="829" name="Google Shape;829;p82"/>
            <p:cNvPicPr preferRelativeResize="0"/>
            <p:nvPr/>
          </p:nvPicPr>
          <p:blipFill rotWithShape="1">
            <a:blip r:embed="rId16">
              <a:alphaModFix/>
            </a:blip>
            <a:srcRect b="0" l="0" r="0" t="-6530"/>
            <a:stretch/>
          </p:blipFill>
          <p:spPr>
            <a:xfrm>
              <a:off x="3967822" y="82586"/>
              <a:ext cx="1337759" cy="815485"/>
            </a:xfrm>
            <a:prstGeom prst="rect">
              <a:avLst/>
            </a:prstGeom>
            <a:noFill/>
            <a:ln>
              <a:noFill/>
            </a:ln>
          </p:spPr>
        </p:pic>
        <p:pic>
          <p:nvPicPr>
            <p:cNvPr id="830" name="Google Shape;830;p82"/>
            <p:cNvPicPr preferRelativeResize="0"/>
            <p:nvPr/>
          </p:nvPicPr>
          <p:blipFill rotWithShape="1">
            <a:blip r:embed="rId17">
              <a:alphaModFix/>
            </a:blip>
            <a:srcRect b="0" l="0" r="0" t="0"/>
            <a:stretch/>
          </p:blipFill>
          <p:spPr>
            <a:xfrm>
              <a:off x="3951003" y="898071"/>
              <a:ext cx="1371400" cy="360703"/>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83"/>
          <p:cNvPicPr preferRelativeResize="0"/>
          <p:nvPr/>
        </p:nvPicPr>
        <p:blipFill>
          <a:blip r:embed="rId3">
            <a:alphaModFix/>
          </a:blip>
          <a:stretch>
            <a:fillRect/>
          </a:stretch>
        </p:blipFill>
        <p:spPr>
          <a:xfrm>
            <a:off x="2" y="677675"/>
            <a:ext cx="9144000" cy="6057898"/>
          </a:xfrm>
          <a:prstGeom prst="rect">
            <a:avLst/>
          </a:prstGeom>
          <a:noFill/>
          <a:ln>
            <a:noFill/>
          </a:ln>
        </p:spPr>
      </p:pic>
      <p:sp>
        <p:nvSpPr>
          <p:cNvPr id="836" name="Google Shape;836;p83"/>
          <p:cNvSpPr txBox="1"/>
          <p:nvPr/>
        </p:nvSpPr>
        <p:spPr>
          <a:xfrm>
            <a:off x="0" y="76200"/>
            <a:ext cx="8252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Methods, Algorithms, and Science </a:t>
            </a:r>
            <a:r>
              <a:rPr b="1" lang="en" sz="2100">
                <a:solidFill>
                  <a:schemeClr val="lt1"/>
                </a:solidFill>
                <a:latin typeface="Open Sans"/>
                <a:ea typeface="Open Sans"/>
                <a:cs typeface="Open Sans"/>
                <a:sym typeface="Open Sans"/>
              </a:rPr>
              <a:t>Co-Development</a:t>
            </a:r>
            <a:endParaRPr b="1" sz="2100">
              <a:solidFill>
                <a:schemeClr val="lt1"/>
              </a:solidFill>
              <a:latin typeface="Open Sans"/>
              <a:ea typeface="Open Sans"/>
              <a:cs typeface="Open Sans"/>
              <a:sym typeface="Open Sans"/>
            </a:endParaRPr>
          </a:p>
        </p:txBody>
      </p:sp>
      <p:pic>
        <p:nvPicPr>
          <p:cNvPr id="837" name="Google Shape;837;p83"/>
          <p:cNvPicPr preferRelativeResize="0"/>
          <p:nvPr/>
        </p:nvPicPr>
        <p:blipFill>
          <a:blip r:embed="rId4">
            <a:alphaModFix/>
          </a:blip>
          <a:stretch>
            <a:fillRect/>
          </a:stretch>
        </p:blipFill>
        <p:spPr>
          <a:xfrm>
            <a:off x="7639950" y="0"/>
            <a:ext cx="677674" cy="677675"/>
          </a:xfrm>
          <a:prstGeom prst="rect">
            <a:avLst/>
          </a:prstGeom>
          <a:noFill/>
          <a:ln>
            <a:noFill/>
          </a:ln>
        </p:spPr>
      </p:pic>
      <p:sp>
        <p:nvSpPr>
          <p:cNvPr id="838" name="Google Shape;838;p83">
            <a:hlinkClick r:id="rId5"/>
          </p:cNvPr>
          <p:cNvSpPr/>
          <p:nvPr/>
        </p:nvSpPr>
        <p:spPr>
          <a:xfrm>
            <a:off x="1142325" y="1199450"/>
            <a:ext cx="2040000" cy="1419300"/>
          </a:xfrm>
          <a:prstGeom prst="roundRect">
            <a:avLst>
              <a:gd fmla="val 16667" name="adj"/>
            </a:avLst>
          </a:prstGeom>
          <a:solidFill>
            <a:srgbClr val="3C78D8">
              <a:alpha val="6656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lt1"/>
                </a:solidFill>
                <a:hlinkClick r:id="rId6">
                  <a:extLst>
                    <a:ext uri="{A12FA001-AC4F-418D-AE19-62706E023703}">
                      <ahyp:hlinkClr val="tx"/>
                    </a:ext>
                  </a:extLst>
                </a:hlinkClick>
              </a:rPr>
              <a:t>Daily Surface Water Fusion Process (DSWFP)</a:t>
            </a:r>
            <a:endParaRPr>
              <a:solidFill>
                <a:schemeClr val="lt1"/>
              </a:solidFill>
            </a:endParaRPr>
          </a:p>
        </p:txBody>
      </p:sp>
      <p:sp>
        <p:nvSpPr>
          <p:cNvPr id="839" name="Google Shape;839;p83"/>
          <p:cNvSpPr/>
          <p:nvPr/>
        </p:nvSpPr>
        <p:spPr>
          <a:xfrm>
            <a:off x="1142325" y="3003650"/>
            <a:ext cx="2040000" cy="1455900"/>
          </a:xfrm>
          <a:prstGeom prst="roundRect">
            <a:avLst>
              <a:gd fmla="val 16667" name="adj"/>
            </a:avLst>
          </a:prstGeom>
          <a:solidFill>
            <a:srgbClr val="3C78D8">
              <a:alpha val="6656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u="sng">
                <a:solidFill>
                  <a:schemeClr val="lt1"/>
                </a:solidFill>
                <a:hlinkClick r:id="rId7">
                  <a:extLst>
                    <a:ext uri="{A12FA001-AC4F-418D-AE19-62706E023703}">
                      <ahyp:hlinkClr val="tx"/>
                    </a:ext>
                  </a:extLst>
                </a:hlinkClick>
              </a:rPr>
              <a:t>Flood Water Depth Estimation Tool</a:t>
            </a:r>
            <a:endParaRPr>
              <a:solidFill>
                <a:schemeClr val="lt1"/>
              </a:solidFill>
            </a:endParaRPr>
          </a:p>
          <a:p>
            <a:pPr indent="0" lvl="0" marL="0" marR="0" rtl="0" algn="ctr">
              <a:lnSpc>
                <a:spcPct val="100000"/>
              </a:lnSpc>
              <a:spcBef>
                <a:spcPts val="0"/>
              </a:spcBef>
              <a:spcAft>
                <a:spcPts val="0"/>
              </a:spcAft>
              <a:buNone/>
            </a:pPr>
            <a:r>
              <a:rPr lang="en">
                <a:solidFill>
                  <a:schemeClr val="lt1"/>
                </a:solidFill>
              </a:rPr>
              <a:t>-</a:t>
            </a:r>
            <a:endParaRPr>
              <a:solidFill>
                <a:schemeClr val="lt1"/>
              </a:solidFill>
            </a:endParaRPr>
          </a:p>
          <a:p>
            <a:pPr indent="0" lvl="0" marL="0" marR="0" rtl="0" algn="ctr">
              <a:lnSpc>
                <a:spcPct val="100000"/>
              </a:lnSpc>
              <a:spcBef>
                <a:spcPts val="0"/>
              </a:spcBef>
              <a:spcAft>
                <a:spcPts val="0"/>
              </a:spcAft>
              <a:buNone/>
            </a:pPr>
            <a:r>
              <a:rPr lang="en" u="sng">
                <a:solidFill>
                  <a:schemeClr val="lt1"/>
                </a:solidFill>
                <a:hlinkClick r:id="rId8">
                  <a:extLst>
                    <a:ext uri="{A12FA001-AC4F-418D-AE19-62706E023703}">
                      <ahyp:hlinkClr val="tx"/>
                    </a:ext>
                  </a:extLst>
                </a:hlinkClick>
              </a:rPr>
              <a:t>Cohen et al. 2019</a:t>
            </a:r>
            <a:r>
              <a:rPr lang="en">
                <a:solidFill>
                  <a:schemeClr val="lt1"/>
                </a:solidFill>
              </a:rPr>
              <a:t> | </a:t>
            </a:r>
            <a:r>
              <a:rPr lang="en" u="sng">
                <a:solidFill>
                  <a:schemeClr val="lt1"/>
                </a:solidFill>
                <a:hlinkClick r:id="rId9">
                  <a:extLst>
                    <a:ext uri="{A12FA001-AC4F-418D-AE19-62706E023703}">
                      <ahyp:hlinkClr val="tx"/>
                    </a:ext>
                  </a:extLst>
                </a:hlinkClick>
              </a:rPr>
              <a:t>Peter et al. 2020</a:t>
            </a:r>
            <a:endParaRPr>
              <a:solidFill>
                <a:schemeClr val="lt1"/>
              </a:solidFill>
            </a:endParaRPr>
          </a:p>
        </p:txBody>
      </p:sp>
      <p:sp>
        <p:nvSpPr>
          <p:cNvPr id="840" name="Google Shape;840;p83"/>
          <p:cNvSpPr/>
          <p:nvPr/>
        </p:nvSpPr>
        <p:spPr>
          <a:xfrm>
            <a:off x="3581279" y="3021950"/>
            <a:ext cx="2040000" cy="1419300"/>
          </a:xfrm>
          <a:prstGeom prst="roundRect">
            <a:avLst>
              <a:gd fmla="val 16667" name="adj"/>
            </a:avLst>
          </a:prstGeom>
          <a:solidFill>
            <a:srgbClr val="3C78D8">
              <a:alpha val="6656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Deep Learning: </a:t>
            </a:r>
            <a:r>
              <a:rPr lang="en" u="sng">
                <a:solidFill>
                  <a:schemeClr val="lt1"/>
                </a:solidFill>
                <a:hlinkClick r:id="rId10">
                  <a:extLst>
                    <a:ext uri="{A12FA001-AC4F-418D-AE19-62706E023703}">
                      <ahyp:hlinkClr val="tx"/>
                    </a:ext>
                  </a:extLst>
                </a:hlinkClick>
              </a:rPr>
              <a:t>Visual Geometry Group (VGG) 19 model architecture</a:t>
            </a:r>
            <a:endParaRPr>
              <a:solidFill>
                <a:schemeClr val="lt1"/>
              </a:solidFill>
            </a:endParaRPr>
          </a:p>
        </p:txBody>
      </p:sp>
      <p:sp>
        <p:nvSpPr>
          <p:cNvPr id="841" name="Google Shape;841;p83"/>
          <p:cNvSpPr/>
          <p:nvPr/>
        </p:nvSpPr>
        <p:spPr>
          <a:xfrm>
            <a:off x="3581275" y="1199450"/>
            <a:ext cx="2040000" cy="1419300"/>
          </a:xfrm>
          <a:prstGeom prst="roundRect">
            <a:avLst>
              <a:gd fmla="val 16667" name="adj"/>
            </a:avLst>
          </a:prstGeom>
          <a:solidFill>
            <a:srgbClr val="3C78D8">
              <a:alpha val="6656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lt1"/>
                </a:solidFill>
                <a:hlinkClick r:id="rId11">
                  <a:extLst>
                    <a:ext uri="{A12FA001-AC4F-418D-AE19-62706E023703}">
                      <ahyp:hlinkClr val="tx"/>
                    </a:ext>
                  </a:extLst>
                </a:hlinkClick>
              </a:rPr>
              <a:t>SAR Speckle Filtering Algorithms</a:t>
            </a:r>
            <a:endParaRPr>
              <a:solidFill>
                <a:schemeClr val="lt1"/>
              </a:solidFill>
            </a:endParaRPr>
          </a:p>
        </p:txBody>
      </p:sp>
      <p:sp>
        <p:nvSpPr>
          <p:cNvPr id="842" name="Google Shape;842;p83"/>
          <p:cNvSpPr/>
          <p:nvPr/>
        </p:nvSpPr>
        <p:spPr>
          <a:xfrm>
            <a:off x="6020225" y="1199450"/>
            <a:ext cx="2040000" cy="1419300"/>
          </a:xfrm>
          <a:prstGeom prst="roundRect">
            <a:avLst>
              <a:gd fmla="val 16667" name="adj"/>
            </a:avLst>
          </a:prstGeom>
          <a:solidFill>
            <a:srgbClr val="3C78D8">
              <a:alpha val="6656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lt1"/>
                </a:solidFill>
                <a:hlinkClick r:id="rId12">
                  <a:extLst>
                    <a:ext uri="{A12FA001-AC4F-418D-AE19-62706E023703}">
                      <ahyp:hlinkClr val="tx"/>
                    </a:ext>
                  </a:extLst>
                </a:hlinkClick>
              </a:rPr>
              <a:t>Generic Water Mapping Algorithms</a:t>
            </a:r>
            <a:endParaRPr>
              <a:solidFill>
                <a:schemeClr val="lt1"/>
              </a:solidFill>
            </a:endParaRPr>
          </a:p>
        </p:txBody>
      </p:sp>
      <p:sp>
        <p:nvSpPr>
          <p:cNvPr id="843" name="Google Shape;843;p83"/>
          <p:cNvSpPr/>
          <p:nvPr/>
        </p:nvSpPr>
        <p:spPr>
          <a:xfrm>
            <a:off x="6020225" y="3021950"/>
            <a:ext cx="2040000" cy="1419300"/>
          </a:xfrm>
          <a:prstGeom prst="roundRect">
            <a:avLst>
              <a:gd fmla="val 16667" name="adj"/>
            </a:avLst>
          </a:prstGeom>
          <a:solidFill>
            <a:srgbClr val="3C78D8">
              <a:alpha val="6656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Etc.</a:t>
            </a:r>
            <a:endParaRPr>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grpSp>
        <p:nvGrpSpPr>
          <p:cNvPr id="848" name="Google Shape;848;p84"/>
          <p:cNvGrpSpPr/>
          <p:nvPr/>
        </p:nvGrpSpPr>
        <p:grpSpPr>
          <a:xfrm>
            <a:off x="35075" y="1360363"/>
            <a:ext cx="1644900" cy="1561950"/>
            <a:chOff x="3852775" y="2304725"/>
            <a:chExt cx="1644900" cy="1561950"/>
          </a:xfrm>
        </p:grpSpPr>
        <p:pic>
          <p:nvPicPr>
            <p:cNvPr id="849" name="Google Shape;849;p84"/>
            <p:cNvPicPr preferRelativeResize="0"/>
            <p:nvPr/>
          </p:nvPicPr>
          <p:blipFill>
            <a:blip r:embed="rId3">
              <a:alphaModFix/>
            </a:blip>
            <a:stretch>
              <a:fillRect/>
            </a:stretch>
          </p:blipFill>
          <p:spPr>
            <a:xfrm>
              <a:off x="4358397" y="2304725"/>
              <a:ext cx="633650" cy="633650"/>
            </a:xfrm>
            <a:prstGeom prst="rect">
              <a:avLst/>
            </a:prstGeom>
            <a:noFill/>
            <a:ln>
              <a:noFill/>
            </a:ln>
          </p:spPr>
        </p:pic>
        <p:sp>
          <p:nvSpPr>
            <p:cNvPr id="850" name="Google Shape;850;p84"/>
            <p:cNvSpPr txBox="1"/>
            <p:nvPr/>
          </p:nvSpPr>
          <p:spPr>
            <a:xfrm>
              <a:off x="3852775" y="2912375"/>
              <a:ext cx="1644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HYDRAFloods supported regional authorities’ impact assessment of agricultural lands through mapped flood extent</a:t>
              </a:r>
              <a:r>
                <a:rPr lang="en" sz="1000"/>
                <a:t>. </a:t>
              </a:r>
              <a:endParaRPr sz="1000"/>
            </a:p>
          </p:txBody>
        </p:sp>
      </p:grpSp>
      <p:grpSp>
        <p:nvGrpSpPr>
          <p:cNvPr id="851" name="Google Shape;851;p84"/>
          <p:cNvGrpSpPr/>
          <p:nvPr/>
        </p:nvGrpSpPr>
        <p:grpSpPr>
          <a:xfrm>
            <a:off x="12375" y="3162300"/>
            <a:ext cx="1699200" cy="1233125"/>
            <a:chOff x="5579775" y="2325750"/>
            <a:chExt cx="1699200" cy="1233125"/>
          </a:xfrm>
        </p:grpSpPr>
        <p:pic>
          <p:nvPicPr>
            <p:cNvPr id="852" name="Google Shape;852;p84"/>
            <p:cNvPicPr preferRelativeResize="0"/>
            <p:nvPr/>
          </p:nvPicPr>
          <p:blipFill>
            <a:blip r:embed="rId4">
              <a:alphaModFix/>
            </a:blip>
            <a:stretch>
              <a:fillRect/>
            </a:stretch>
          </p:blipFill>
          <p:spPr>
            <a:xfrm>
              <a:off x="6138350" y="2325750"/>
              <a:ext cx="582050" cy="582050"/>
            </a:xfrm>
            <a:prstGeom prst="rect">
              <a:avLst/>
            </a:prstGeom>
            <a:noFill/>
            <a:ln>
              <a:noFill/>
            </a:ln>
          </p:spPr>
        </p:pic>
        <p:sp>
          <p:nvSpPr>
            <p:cNvPr id="853" name="Google Shape;853;p84"/>
            <p:cNvSpPr txBox="1"/>
            <p:nvPr/>
          </p:nvSpPr>
          <p:spPr>
            <a:xfrm>
              <a:off x="5579775" y="2912375"/>
              <a:ext cx="1699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The workflow can be adjusted to the </a:t>
              </a:r>
              <a:r>
                <a:rPr lang="en" sz="1000">
                  <a:solidFill>
                    <a:schemeClr val="dk2"/>
                  </a:solidFill>
                </a:rPr>
                <a:t>needs</a:t>
              </a:r>
              <a:r>
                <a:rPr lang="en" sz="1000">
                  <a:solidFill>
                    <a:schemeClr val="dk2"/>
                  </a:solidFill>
                </a:rPr>
                <a:t> of future users.</a:t>
              </a:r>
              <a:r>
                <a:rPr lang="en" sz="1000">
                  <a:solidFill>
                    <a:schemeClr val="dk2"/>
                  </a:solidFill>
                </a:rPr>
                <a:t> </a:t>
              </a:r>
              <a:endParaRPr sz="1000"/>
            </a:p>
          </p:txBody>
        </p:sp>
      </p:grpSp>
      <p:pic>
        <p:nvPicPr>
          <p:cNvPr id="854" name="Google Shape;854;p84">
            <a:hlinkClick r:id="rId5"/>
          </p:cNvPr>
          <p:cNvPicPr preferRelativeResize="0"/>
          <p:nvPr/>
        </p:nvPicPr>
        <p:blipFill>
          <a:blip r:embed="rId6">
            <a:alphaModFix/>
          </a:blip>
          <a:stretch>
            <a:fillRect/>
          </a:stretch>
        </p:blipFill>
        <p:spPr>
          <a:xfrm>
            <a:off x="1784622" y="801225"/>
            <a:ext cx="4637102" cy="4188174"/>
          </a:xfrm>
          <a:prstGeom prst="rect">
            <a:avLst/>
          </a:prstGeom>
          <a:noFill/>
          <a:ln cap="flat" cmpd="sng" w="9525">
            <a:solidFill>
              <a:schemeClr val="dk2"/>
            </a:solidFill>
            <a:prstDash val="solid"/>
            <a:round/>
            <a:headEnd len="sm" w="sm" type="none"/>
            <a:tailEnd len="sm" w="sm" type="none"/>
          </a:ln>
        </p:spPr>
      </p:pic>
      <p:pic>
        <p:nvPicPr>
          <p:cNvPr id="855" name="Google Shape;855;p84">
            <a:hlinkClick r:id="rId7"/>
          </p:cNvPr>
          <p:cNvPicPr preferRelativeResize="0"/>
          <p:nvPr/>
        </p:nvPicPr>
        <p:blipFill>
          <a:blip r:embed="rId8">
            <a:alphaModFix/>
          </a:blip>
          <a:stretch>
            <a:fillRect/>
          </a:stretch>
        </p:blipFill>
        <p:spPr>
          <a:xfrm>
            <a:off x="6525100" y="801214"/>
            <a:ext cx="2544275" cy="1018886"/>
          </a:xfrm>
          <a:prstGeom prst="rect">
            <a:avLst/>
          </a:prstGeom>
          <a:noFill/>
          <a:ln cap="flat" cmpd="sng" w="9525">
            <a:solidFill>
              <a:schemeClr val="dk2"/>
            </a:solidFill>
            <a:prstDash val="solid"/>
            <a:round/>
            <a:headEnd len="sm" w="sm" type="none"/>
            <a:tailEnd len="sm" w="sm" type="none"/>
          </a:ln>
        </p:spPr>
      </p:pic>
      <p:pic>
        <p:nvPicPr>
          <p:cNvPr id="856" name="Google Shape;856;p84">
            <a:hlinkClick r:id="rId9"/>
          </p:cNvPr>
          <p:cNvPicPr preferRelativeResize="0"/>
          <p:nvPr/>
        </p:nvPicPr>
        <p:blipFill>
          <a:blip r:embed="rId10">
            <a:alphaModFix/>
          </a:blip>
          <a:stretch>
            <a:fillRect/>
          </a:stretch>
        </p:blipFill>
        <p:spPr>
          <a:xfrm>
            <a:off x="6525100" y="1924875"/>
            <a:ext cx="2544268" cy="3064524"/>
          </a:xfrm>
          <a:prstGeom prst="rect">
            <a:avLst/>
          </a:prstGeom>
          <a:noFill/>
          <a:ln cap="flat" cmpd="sng" w="9525">
            <a:solidFill>
              <a:schemeClr val="dk2"/>
            </a:solidFill>
            <a:prstDash val="solid"/>
            <a:round/>
            <a:headEnd len="sm" w="sm" type="none"/>
            <a:tailEnd len="sm" w="sm" type="none"/>
          </a:ln>
        </p:spPr>
      </p:pic>
      <p:sp>
        <p:nvSpPr>
          <p:cNvPr id="857" name="Google Shape;857;p84"/>
          <p:cNvSpPr txBox="1"/>
          <p:nvPr/>
        </p:nvSpPr>
        <p:spPr>
          <a:xfrm>
            <a:off x="0" y="76200"/>
            <a:ext cx="490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HF used in Central America</a:t>
            </a:r>
            <a:endParaRPr b="1" sz="2100">
              <a:solidFill>
                <a:schemeClr val="lt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85"/>
          <p:cNvPicPr preferRelativeResize="0"/>
          <p:nvPr/>
        </p:nvPicPr>
        <p:blipFill rotWithShape="1">
          <a:blip r:embed="rId3">
            <a:alphaModFix/>
          </a:blip>
          <a:srcRect b="4752" l="7270" r="2744" t="1885"/>
          <a:stretch/>
        </p:blipFill>
        <p:spPr>
          <a:xfrm>
            <a:off x="141300" y="2175725"/>
            <a:ext cx="4632000" cy="2833500"/>
          </a:xfrm>
          <a:prstGeom prst="roundRect">
            <a:avLst>
              <a:gd fmla="val 16667" name="adj"/>
            </a:avLst>
          </a:prstGeom>
          <a:noFill/>
          <a:ln cap="flat" cmpd="sng" w="28575">
            <a:solidFill>
              <a:schemeClr val="dk2"/>
            </a:solidFill>
            <a:prstDash val="solid"/>
            <a:round/>
            <a:headEnd len="sm" w="sm" type="none"/>
            <a:tailEnd len="sm" w="sm" type="none"/>
          </a:ln>
        </p:spPr>
      </p:pic>
      <p:pic>
        <p:nvPicPr>
          <p:cNvPr id="863" name="Google Shape;863;p85"/>
          <p:cNvPicPr preferRelativeResize="0"/>
          <p:nvPr/>
        </p:nvPicPr>
        <p:blipFill>
          <a:blip r:embed="rId4">
            <a:alphaModFix/>
          </a:blip>
          <a:stretch>
            <a:fillRect/>
          </a:stretch>
        </p:blipFill>
        <p:spPr>
          <a:xfrm>
            <a:off x="3463400" y="823800"/>
            <a:ext cx="5555399" cy="3642275"/>
          </a:xfrm>
          <a:prstGeom prst="rect">
            <a:avLst/>
          </a:prstGeom>
          <a:noFill/>
          <a:ln cap="flat" cmpd="sng" w="28575">
            <a:solidFill>
              <a:schemeClr val="dk2"/>
            </a:solidFill>
            <a:prstDash val="solid"/>
            <a:round/>
            <a:headEnd len="sm" w="sm" type="none"/>
            <a:tailEnd len="sm" w="sm" type="none"/>
          </a:ln>
        </p:spPr>
      </p:pic>
      <p:sp>
        <p:nvSpPr>
          <p:cNvPr id="864" name="Google Shape;864;p85"/>
          <p:cNvSpPr txBox="1"/>
          <p:nvPr/>
        </p:nvSpPr>
        <p:spPr>
          <a:xfrm>
            <a:off x="0" y="76200"/>
            <a:ext cx="7625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Set-up in Colab</a:t>
            </a:r>
            <a:endParaRPr b="1" sz="2100">
              <a:solidFill>
                <a:schemeClr val="lt1"/>
              </a:solidFill>
              <a:latin typeface="Open Sans"/>
              <a:ea typeface="Open Sans"/>
              <a:cs typeface="Open Sans"/>
              <a:sym typeface="Open Sans"/>
            </a:endParaRPr>
          </a:p>
        </p:txBody>
      </p:sp>
      <p:pic>
        <p:nvPicPr>
          <p:cNvPr id="865" name="Google Shape;865;p85"/>
          <p:cNvPicPr preferRelativeResize="0"/>
          <p:nvPr/>
        </p:nvPicPr>
        <p:blipFill rotWithShape="1">
          <a:blip r:embed="rId5">
            <a:alphaModFix/>
          </a:blip>
          <a:srcRect b="19001" l="18981" r="19167" t="20019"/>
          <a:stretch/>
        </p:blipFill>
        <p:spPr>
          <a:xfrm>
            <a:off x="7498425" y="96201"/>
            <a:ext cx="770426" cy="467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86"/>
          <p:cNvPicPr preferRelativeResize="0"/>
          <p:nvPr/>
        </p:nvPicPr>
        <p:blipFill rotWithShape="1">
          <a:blip r:embed="rId3">
            <a:alphaModFix/>
          </a:blip>
          <a:srcRect b="5908" l="4562" r="3811" t="2205"/>
          <a:stretch/>
        </p:blipFill>
        <p:spPr>
          <a:xfrm>
            <a:off x="4088650" y="1058750"/>
            <a:ext cx="4615800" cy="2799000"/>
          </a:xfrm>
          <a:prstGeom prst="roundRect">
            <a:avLst>
              <a:gd fmla="val 16667" name="adj"/>
            </a:avLst>
          </a:prstGeom>
          <a:noFill/>
          <a:ln cap="flat" cmpd="sng" w="28575">
            <a:solidFill>
              <a:schemeClr val="dk2"/>
            </a:solidFill>
            <a:prstDash val="solid"/>
            <a:round/>
            <a:headEnd len="sm" w="sm" type="none"/>
            <a:tailEnd len="sm" w="sm" type="none"/>
          </a:ln>
        </p:spPr>
      </p:pic>
      <p:pic>
        <p:nvPicPr>
          <p:cNvPr id="871" name="Google Shape;871;p86"/>
          <p:cNvPicPr preferRelativeResize="0"/>
          <p:nvPr/>
        </p:nvPicPr>
        <p:blipFill>
          <a:blip r:embed="rId4">
            <a:alphaModFix/>
          </a:blip>
          <a:stretch>
            <a:fillRect/>
          </a:stretch>
        </p:blipFill>
        <p:spPr>
          <a:xfrm>
            <a:off x="7639950" y="0"/>
            <a:ext cx="677674" cy="677675"/>
          </a:xfrm>
          <a:prstGeom prst="rect">
            <a:avLst/>
          </a:prstGeom>
          <a:noFill/>
          <a:ln>
            <a:noFill/>
          </a:ln>
        </p:spPr>
      </p:pic>
      <p:sp>
        <p:nvSpPr>
          <p:cNvPr id="872" name="Google Shape;872;p86"/>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100">
                <a:solidFill>
                  <a:schemeClr val="lt1"/>
                </a:solidFill>
                <a:latin typeface="Open Sans"/>
                <a:ea typeface="Open Sans"/>
                <a:cs typeface="Open Sans"/>
                <a:sym typeface="Open Sans"/>
              </a:rPr>
              <a:t>Algorithms: Change Detection</a:t>
            </a:r>
            <a:endParaRPr b="1" sz="2100">
              <a:solidFill>
                <a:schemeClr val="lt1"/>
              </a:solidFill>
              <a:latin typeface="Open Sans"/>
              <a:ea typeface="Open Sans"/>
              <a:cs typeface="Open Sans"/>
              <a:sym typeface="Open Sans"/>
            </a:endParaRPr>
          </a:p>
        </p:txBody>
      </p:sp>
      <p:pic>
        <p:nvPicPr>
          <p:cNvPr id="873" name="Google Shape;873;p86"/>
          <p:cNvPicPr preferRelativeResize="0"/>
          <p:nvPr/>
        </p:nvPicPr>
        <p:blipFill rotWithShape="1">
          <a:blip r:embed="rId5">
            <a:alphaModFix/>
          </a:blip>
          <a:srcRect b="19001" l="18981" r="19167" t="20019"/>
          <a:stretch/>
        </p:blipFill>
        <p:spPr>
          <a:xfrm>
            <a:off x="6918275" y="109851"/>
            <a:ext cx="770426" cy="467900"/>
          </a:xfrm>
          <a:prstGeom prst="rect">
            <a:avLst/>
          </a:prstGeom>
          <a:noFill/>
          <a:ln>
            <a:noFill/>
          </a:ln>
        </p:spPr>
      </p:pic>
      <p:pic>
        <p:nvPicPr>
          <p:cNvPr id="874" name="Google Shape;874;p86">
            <a:hlinkClick r:id="rId6"/>
          </p:cNvPr>
          <p:cNvPicPr preferRelativeResize="0"/>
          <p:nvPr/>
        </p:nvPicPr>
        <p:blipFill rotWithShape="1">
          <a:blip r:embed="rId7">
            <a:alphaModFix/>
          </a:blip>
          <a:srcRect b="0" l="1839" r="4781" t="0"/>
          <a:stretch/>
        </p:blipFill>
        <p:spPr>
          <a:xfrm>
            <a:off x="6867775" y="2630900"/>
            <a:ext cx="2113875" cy="2405425"/>
          </a:xfrm>
          <a:prstGeom prst="rect">
            <a:avLst/>
          </a:prstGeom>
          <a:noFill/>
          <a:ln cap="flat" cmpd="sng" w="28575">
            <a:solidFill>
              <a:schemeClr val="dk2"/>
            </a:solidFill>
            <a:prstDash val="solid"/>
            <a:round/>
            <a:headEnd len="sm" w="sm" type="none"/>
            <a:tailEnd len="sm" w="sm" type="none"/>
          </a:ln>
        </p:spPr>
      </p:pic>
      <p:sp>
        <p:nvSpPr>
          <p:cNvPr id="875" name="Google Shape;875;p86"/>
          <p:cNvSpPr txBox="1"/>
          <p:nvPr>
            <p:ph idx="1" type="body"/>
          </p:nvPr>
        </p:nvSpPr>
        <p:spPr>
          <a:xfrm>
            <a:off x="0" y="1611675"/>
            <a:ext cx="3916200" cy="18699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19000"/>
              </a:lnSpc>
              <a:spcBef>
                <a:spcPts val="360"/>
              </a:spcBef>
              <a:spcAft>
                <a:spcPts val="0"/>
              </a:spcAft>
              <a:buClr>
                <a:schemeClr val="dk2"/>
              </a:buClr>
              <a:buSzPts val="2200"/>
              <a:buChar char="•"/>
            </a:pPr>
            <a:r>
              <a:rPr lang="en" sz="2200">
                <a:solidFill>
                  <a:schemeClr val="dk2"/>
                </a:solidFill>
              </a:rPr>
              <a:t>Pre-event and post-event change detection using logarithmic amplitude ratio (LAR). </a:t>
            </a:r>
            <a:endParaRPr sz="22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7"/>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100">
                <a:solidFill>
                  <a:schemeClr val="lt1"/>
                </a:solidFill>
                <a:latin typeface="Open Sans"/>
                <a:ea typeface="Open Sans"/>
                <a:cs typeface="Open Sans"/>
                <a:sym typeface="Open Sans"/>
              </a:rPr>
              <a:t>Sentinel-2 QA Model</a:t>
            </a:r>
            <a:endParaRPr b="1" sz="2100">
              <a:solidFill>
                <a:schemeClr val="lt1"/>
              </a:solidFill>
              <a:latin typeface="Open Sans"/>
              <a:ea typeface="Open Sans"/>
              <a:cs typeface="Open Sans"/>
              <a:sym typeface="Open Sans"/>
            </a:endParaRPr>
          </a:p>
        </p:txBody>
      </p:sp>
      <p:pic>
        <p:nvPicPr>
          <p:cNvPr id="881" name="Google Shape;881;p87">
            <a:hlinkClick r:id="rId3"/>
          </p:cNvPr>
          <p:cNvPicPr preferRelativeResize="0"/>
          <p:nvPr/>
        </p:nvPicPr>
        <p:blipFill>
          <a:blip r:embed="rId4">
            <a:alphaModFix/>
          </a:blip>
          <a:stretch>
            <a:fillRect/>
          </a:stretch>
        </p:blipFill>
        <p:spPr>
          <a:xfrm>
            <a:off x="178438" y="986201"/>
            <a:ext cx="8787123" cy="39397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88"/>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Additional Example Uses</a:t>
            </a:r>
            <a:endParaRPr b="1" sz="2100">
              <a:solidFill>
                <a:schemeClr val="lt1"/>
              </a:solidFill>
              <a:latin typeface="Open Sans"/>
              <a:ea typeface="Open Sans"/>
              <a:cs typeface="Open Sans"/>
              <a:sym typeface="Open Sans"/>
            </a:endParaRPr>
          </a:p>
        </p:txBody>
      </p:sp>
      <p:sp>
        <p:nvSpPr>
          <p:cNvPr id="887" name="Google Shape;887;p88"/>
          <p:cNvSpPr txBox="1"/>
          <p:nvPr/>
        </p:nvSpPr>
        <p:spPr>
          <a:xfrm>
            <a:off x="628638" y="855734"/>
            <a:ext cx="7886700" cy="622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200">
                <a:solidFill>
                  <a:schemeClr val="dk2"/>
                </a:solidFill>
              </a:rPr>
              <a:t>Deltares Flood Impact Analysis on Road Networks</a:t>
            </a:r>
            <a:endParaRPr b="1" sz="2200">
              <a:solidFill>
                <a:schemeClr val="dk2"/>
              </a:solidFill>
            </a:endParaRPr>
          </a:p>
        </p:txBody>
      </p:sp>
      <p:pic>
        <p:nvPicPr>
          <p:cNvPr id="888" name="Google Shape;888;p88">
            <a:hlinkClick r:id="rId3"/>
          </p:cNvPr>
          <p:cNvPicPr preferRelativeResize="0"/>
          <p:nvPr/>
        </p:nvPicPr>
        <p:blipFill rotWithShape="1">
          <a:blip r:embed="rId4">
            <a:alphaModFix/>
          </a:blip>
          <a:srcRect b="0" l="0" r="0" t="803"/>
          <a:stretch/>
        </p:blipFill>
        <p:spPr>
          <a:xfrm>
            <a:off x="805250" y="2232950"/>
            <a:ext cx="7533497" cy="2845351"/>
          </a:xfrm>
          <a:prstGeom prst="rect">
            <a:avLst/>
          </a:prstGeom>
          <a:noFill/>
          <a:ln>
            <a:noFill/>
          </a:ln>
        </p:spPr>
      </p:pic>
      <p:sp>
        <p:nvSpPr>
          <p:cNvPr id="889" name="Google Shape;889;p88"/>
          <p:cNvSpPr txBox="1"/>
          <p:nvPr/>
        </p:nvSpPr>
        <p:spPr>
          <a:xfrm>
            <a:off x="720900" y="1216850"/>
            <a:ext cx="8311800" cy="861900"/>
          </a:xfrm>
          <a:prstGeom prst="rect">
            <a:avLst/>
          </a:prstGeom>
          <a:noFill/>
          <a:ln>
            <a:noFill/>
          </a:ln>
        </p:spPr>
        <p:txBody>
          <a:bodyPr anchorCtr="0" anchor="t" bIns="91425" lIns="91425" spcFirstLastPara="1" rIns="91425" wrap="square" tIns="91425">
            <a:noAutofit/>
          </a:bodyPr>
          <a:lstStyle/>
          <a:p>
            <a:pPr indent="-298450" lvl="0" marL="285750" marR="0" rtl="0" algn="l">
              <a:lnSpc>
                <a:spcPct val="119000"/>
              </a:lnSpc>
              <a:spcBef>
                <a:spcPts val="360"/>
              </a:spcBef>
              <a:spcAft>
                <a:spcPts val="0"/>
              </a:spcAft>
              <a:buClr>
                <a:schemeClr val="dk2"/>
              </a:buClr>
              <a:buSzPts val="2000"/>
              <a:buChar char="•"/>
            </a:pPr>
            <a:r>
              <a:rPr lang="en" sz="2000">
                <a:solidFill>
                  <a:schemeClr val="dk2"/>
                </a:solidFill>
              </a:rPr>
              <a:t>Used to understand how floods can potentially affect road networks and peoples access to critical services</a:t>
            </a:r>
            <a:endParaRPr sz="20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9"/>
          <p:cNvSpPr txBox="1"/>
          <p:nvPr>
            <p:ph type="title"/>
          </p:nvPr>
        </p:nvSpPr>
        <p:spPr>
          <a:xfrm>
            <a:off x="0" y="76200"/>
            <a:ext cx="76887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Methods, Algorithms, and Science Co-Development</a:t>
            </a:r>
            <a:endParaRPr b="1" sz="2100">
              <a:solidFill>
                <a:schemeClr val="lt1"/>
              </a:solidFill>
              <a:latin typeface="Open Sans"/>
              <a:ea typeface="Open Sans"/>
              <a:cs typeface="Open Sans"/>
              <a:sym typeface="Open Sans"/>
            </a:endParaRPr>
          </a:p>
        </p:txBody>
      </p:sp>
      <p:sp>
        <p:nvSpPr>
          <p:cNvPr id="895" name="Google Shape;895;p89"/>
          <p:cNvSpPr txBox="1"/>
          <p:nvPr>
            <p:ph idx="1" type="body"/>
          </p:nvPr>
        </p:nvSpPr>
        <p:spPr>
          <a:xfrm>
            <a:off x="864388" y="898850"/>
            <a:ext cx="7688700" cy="118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100">
                <a:solidFill>
                  <a:schemeClr val="dk2"/>
                </a:solidFill>
              </a:rPr>
              <a:t>Leverage </a:t>
            </a:r>
            <a:r>
              <a:rPr lang="en" sz="3100" u="sng">
                <a:solidFill>
                  <a:schemeClr val="dk2"/>
                </a:solidFill>
              </a:rPr>
              <a:t>multiple </a:t>
            </a:r>
            <a:r>
              <a:rPr lang="en" sz="3100">
                <a:solidFill>
                  <a:schemeClr val="dk2"/>
                </a:solidFill>
              </a:rPr>
              <a:t>sensors easily with common syntax and data fusion workflows.</a:t>
            </a:r>
            <a:endParaRPr sz="2700"/>
          </a:p>
        </p:txBody>
      </p:sp>
      <p:pic>
        <p:nvPicPr>
          <p:cNvPr id="896" name="Google Shape;896;p89"/>
          <p:cNvPicPr preferRelativeResize="0"/>
          <p:nvPr/>
        </p:nvPicPr>
        <p:blipFill rotWithShape="1">
          <a:blip r:embed="rId3">
            <a:alphaModFix/>
          </a:blip>
          <a:srcRect b="5784" l="697" r="1070" t="3979"/>
          <a:stretch/>
        </p:blipFill>
        <p:spPr>
          <a:xfrm>
            <a:off x="389763" y="2455725"/>
            <a:ext cx="8364473" cy="2181275"/>
          </a:xfrm>
          <a:prstGeom prst="rect">
            <a:avLst/>
          </a:prstGeom>
          <a:noFill/>
          <a:ln cap="flat" cmpd="sng" w="28575">
            <a:solidFill>
              <a:srgbClr val="335B74"/>
            </a:solidFill>
            <a:prstDash val="solid"/>
            <a:round/>
            <a:headEnd len="sm" w="sm" type="none"/>
            <a:tailEnd len="sm" w="sm" type="none"/>
          </a:ln>
          <a:effectLst>
            <a:outerShdw blurRad="142875" rotWithShape="0" algn="bl" dir="3060000" dist="28575">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pSp>
        <p:nvGrpSpPr>
          <p:cNvPr id="301" name="Google Shape;301;p46"/>
          <p:cNvGrpSpPr/>
          <p:nvPr/>
        </p:nvGrpSpPr>
        <p:grpSpPr>
          <a:xfrm>
            <a:off x="-1" y="684676"/>
            <a:ext cx="9204325" cy="4468960"/>
            <a:chOff x="-1" y="614995"/>
            <a:chExt cx="9200644" cy="4538398"/>
          </a:xfrm>
        </p:grpSpPr>
        <p:pic>
          <p:nvPicPr>
            <p:cNvPr id="302" name="Google Shape;302;p46"/>
            <p:cNvPicPr preferRelativeResize="0"/>
            <p:nvPr/>
          </p:nvPicPr>
          <p:blipFill rotWithShape="1">
            <a:blip r:embed="rId3">
              <a:alphaModFix/>
            </a:blip>
            <a:srcRect b="0" l="0" r="2276" t="0"/>
            <a:stretch/>
          </p:blipFill>
          <p:spPr>
            <a:xfrm>
              <a:off x="-1" y="614995"/>
              <a:ext cx="9200644" cy="4538398"/>
            </a:xfrm>
            <a:prstGeom prst="rect">
              <a:avLst/>
            </a:prstGeom>
            <a:noFill/>
            <a:ln>
              <a:noFill/>
            </a:ln>
          </p:spPr>
        </p:pic>
        <p:sp>
          <p:nvSpPr>
            <p:cNvPr id="303" name="Google Shape;303;p46"/>
            <p:cNvSpPr/>
            <p:nvPr/>
          </p:nvSpPr>
          <p:spPr>
            <a:xfrm>
              <a:off x="4706471" y="2814918"/>
              <a:ext cx="76200" cy="69600"/>
            </a:xfrm>
            <a:prstGeom prst="rect">
              <a:avLst/>
            </a:prstGeom>
            <a:solidFill>
              <a:srgbClr val="71953D"/>
            </a:solidFill>
            <a:ln cap="flat" cmpd="sng" w="25400">
              <a:solidFill>
                <a:srgbClr val="7195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04" name="Google Shape;304;p46"/>
          <p:cNvSpPr txBox="1"/>
          <p:nvPr/>
        </p:nvSpPr>
        <p:spPr>
          <a:xfrm>
            <a:off x="129397" y="18047"/>
            <a:ext cx="8208300" cy="6666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3000"/>
              <a:buFont typeface="Calibri"/>
              <a:buNone/>
            </a:pPr>
            <a:r>
              <a:rPr b="1" i="0" lang="en" sz="2100" u="none" cap="none" strike="noStrike">
                <a:solidFill>
                  <a:schemeClr val="lt1"/>
                </a:solidFill>
                <a:latin typeface="Open Sans"/>
                <a:ea typeface="Open Sans"/>
                <a:cs typeface="Open Sans"/>
                <a:sym typeface="Open Sans"/>
              </a:rPr>
              <a:t>SERVIR Focuses on Countries in Asia, Africa, &amp; the Americas</a:t>
            </a:r>
            <a:endParaRPr b="0" i="0" sz="1400" u="none" cap="none" strike="noStrike">
              <a:solidFill>
                <a:srgbClr val="000000"/>
              </a:solidFill>
              <a:latin typeface="Arial"/>
              <a:ea typeface="Arial"/>
              <a:cs typeface="Arial"/>
              <a:sym typeface="Arial"/>
            </a:endParaRPr>
          </a:p>
        </p:txBody>
      </p:sp>
      <p:sp>
        <p:nvSpPr>
          <p:cNvPr id="305" name="Google Shape;305;p46"/>
          <p:cNvSpPr/>
          <p:nvPr/>
        </p:nvSpPr>
        <p:spPr>
          <a:xfrm flipH="1" rot="10800000">
            <a:off x="2931397" y="4730566"/>
            <a:ext cx="383700" cy="118800"/>
          </a:xfrm>
          <a:prstGeom prst="rect">
            <a:avLst/>
          </a:prstGeom>
          <a:solidFill>
            <a:srgbClr val="749D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p46"/>
          <p:cNvSpPr txBox="1"/>
          <p:nvPr/>
        </p:nvSpPr>
        <p:spPr>
          <a:xfrm>
            <a:off x="3315054" y="4682301"/>
            <a:ext cx="1130400" cy="2154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Open Sans"/>
                <a:ea typeface="Open Sans"/>
                <a:cs typeface="Open Sans"/>
                <a:sym typeface="Open Sans"/>
              </a:rPr>
              <a:t>FOCUS COUNTRIES</a:t>
            </a:r>
            <a:endParaRPr b="0" i="0" sz="1400" u="none" cap="none" strike="noStrike">
              <a:solidFill>
                <a:schemeClr val="dk1"/>
              </a:solidFill>
              <a:latin typeface="Arial"/>
              <a:ea typeface="Arial"/>
              <a:cs typeface="Arial"/>
              <a:sym typeface="Arial"/>
            </a:endParaRPr>
          </a:p>
        </p:txBody>
      </p:sp>
      <p:sp>
        <p:nvSpPr>
          <p:cNvPr id="307" name="Google Shape;307;p46"/>
          <p:cNvSpPr txBox="1"/>
          <p:nvPr/>
        </p:nvSpPr>
        <p:spPr>
          <a:xfrm>
            <a:off x="5019648" y="4682321"/>
            <a:ext cx="2323800" cy="2154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Open Sans"/>
                <a:ea typeface="Open Sans"/>
                <a:cs typeface="Open Sans"/>
                <a:sym typeface="Open Sans"/>
              </a:rPr>
              <a:t>ADDITIONAL BENEFITTING COUNTRIES</a:t>
            </a:r>
            <a:endParaRPr b="0" i="0" sz="1400" u="none" cap="none" strike="noStrike">
              <a:solidFill>
                <a:schemeClr val="dk1"/>
              </a:solidFill>
              <a:latin typeface="Arial"/>
              <a:ea typeface="Arial"/>
              <a:cs typeface="Arial"/>
              <a:sym typeface="Arial"/>
            </a:endParaRPr>
          </a:p>
        </p:txBody>
      </p:sp>
      <p:sp>
        <p:nvSpPr>
          <p:cNvPr id="308" name="Google Shape;308;p46"/>
          <p:cNvSpPr/>
          <p:nvPr/>
        </p:nvSpPr>
        <p:spPr>
          <a:xfrm flipH="1" rot="10800000">
            <a:off x="4635991" y="4730566"/>
            <a:ext cx="383700" cy="118800"/>
          </a:xfrm>
          <a:prstGeom prst="rect">
            <a:avLst/>
          </a:prstGeom>
          <a:solidFill>
            <a:srgbClr val="BBCD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p:nvPr/>
        </p:nvSpPr>
        <p:spPr>
          <a:xfrm>
            <a:off x="0" y="684647"/>
            <a:ext cx="9144000" cy="4458900"/>
          </a:xfrm>
          <a:prstGeom prst="rect">
            <a:avLst/>
          </a:prstGeom>
          <a:solidFill>
            <a:srgbClr val="CEDD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4" name="Google Shape;314;p47"/>
          <p:cNvPicPr preferRelativeResize="0"/>
          <p:nvPr/>
        </p:nvPicPr>
        <p:blipFill rotWithShape="1">
          <a:blip r:embed="rId3">
            <a:alphaModFix/>
          </a:blip>
          <a:srcRect b="0" l="0" r="0" t="0"/>
          <a:stretch/>
        </p:blipFill>
        <p:spPr>
          <a:xfrm>
            <a:off x="1839587" y="1060465"/>
            <a:ext cx="5936577" cy="3470941"/>
          </a:xfrm>
          <a:prstGeom prst="rect">
            <a:avLst/>
          </a:prstGeom>
          <a:noFill/>
          <a:ln>
            <a:noFill/>
          </a:ln>
        </p:spPr>
      </p:pic>
      <p:sp>
        <p:nvSpPr>
          <p:cNvPr id="315" name="Google Shape;315;p47"/>
          <p:cNvSpPr/>
          <p:nvPr/>
        </p:nvSpPr>
        <p:spPr>
          <a:xfrm>
            <a:off x="6676314" y="810279"/>
            <a:ext cx="2357400" cy="5067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International Research Institute for Climate &amp; Society</a:t>
            </a:r>
            <a:endParaRPr b="0" i="0" sz="800" u="none" cap="none" strike="noStrike">
              <a:solidFill>
                <a:schemeClr val="dk1"/>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Lamont Doherty Earth Observatory </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Columbia University</a:t>
            </a:r>
            <a:endParaRPr b="0" i="0" sz="1400" u="none" cap="none" strike="noStrike">
              <a:solidFill>
                <a:schemeClr val="dk1"/>
              </a:solidFill>
              <a:latin typeface="Open Sans"/>
              <a:ea typeface="Open Sans"/>
              <a:cs typeface="Open Sans"/>
              <a:sym typeface="Open Sans"/>
            </a:endParaRPr>
          </a:p>
        </p:txBody>
      </p:sp>
      <p:sp>
        <p:nvSpPr>
          <p:cNvPr id="316" name="Google Shape;316;p47"/>
          <p:cNvSpPr txBox="1"/>
          <p:nvPr/>
        </p:nvSpPr>
        <p:spPr>
          <a:xfrm>
            <a:off x="129396" y="18047"/>
            <a:ext cx="8378400" cy="6666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3000"/>
              <a:buFont typeface="Calibri"/>
              <a:buNone/>
            </a:pPr>
            <a:r>
              <a:rPr b="1" i="0" lang="en" sz="2000" u="none" cap="none" strike="noStrike">
                <a:solidFill>
                  <a:schemeClr val="lt1"/>
                </a:solidFill>
                <a:latin typeface="Open Sans"/>
                <a:ea typeface="Open Sans"/>
                <a:cs typeface="Open Sans"/>
                <a:sym typeface="Open Sans"/>
              </a:rPr>
              <a:t>SERVIR Connects US Science to Global Development Challenges</a:t>
            </a:r>
            <a:endParaRPr b="0" i="0" sz="1400" u="none" cap="none" strike="noStrike">
              <a:solidFill>
                <a:srgbClr val="000000"/>
              </a:solidFill>
              <a:latin typeface="Arial"/>
              <a:ea typeface="Arial"/>
              <a:cs typeface="Arial"/>
              <a:sym typeface="Arial"/>
            </a:endParaRPr>
          </a:p>
        </p:txBody>
      </p:sp>
      <p:sp>
        <p:nvSpPr>
          <p:cNvPr id="317" name="Google Shape;317;p47"/>
          <p:cNvSpPr/>
          <p:nvPr/>
        </p:nvSpPr>
        <p:spPr>
          <a:xfrm rot="823123">
            <a:off x="1044285" y="3492582"/>
            <a:ext cx="2494566" cy="1709902"/>
          </a:xfrm>
          <a:prstGeom prst="rect">
            <a:avLst/>
          </a:prstGeom>
          <a:solidFill>
            <a:srgbClr val="CEDD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47"/>
          <p:cNvSpPr/>
          <p:nvPr/>
        </p:nvSpPr>
        <p:spPr>
          <a:xfrm>
            <a:off x="5229849" y="4105155"/>
            <a:ext cx="1864800" cy="478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IFDC</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NASA Marshall Space Flight Center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NASA SPoRT Center/ENSCO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Universities Space Research Association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Alabama in Huntsville</a:t>
            </a:r>
            <a:endParaRPr b="0" i="0" sz="700" u="none" cap="none" strike="noStrike">
              <a:solidFill>
                <a:schemeClr val="dk1"/>
              </a:solidFill>
              <a:latin typeface="Open Sans"/>
              <a:ea typeface="Open Sans"/>
              <a:cs typeface="Open Sans"/>
              <a:sym typeface="Open Sans"/>
            </a:endParaRPr>
          </a:p>
        </p:txBody>
      </p:sp>
      <p:cxnSp>
        <p:nvCxnSpPr>
          <p:cNvPr id="319" name="Google Shape;319;p47"/>
          <p:cNvCxnSpPr/>
          <p:nvPr/>
        </p:nvCxnSpPr>
        <p:spPr>
          <a:xfrm>
            <a:off x="5958381" y="3448031"/>
            <a:ext cx="0" cy="755400"/>
          </a:xfrm>
          <a:prstGeom prst="straightConnector1">
            <a:avLst/>
          </a:prstGeom>
          <a:noFill/>
          <a:ln cap="flat" cmpd="sng" w="9525">
            <a:solidFill>
              <a:schemeClr val="dk1"/>
            </a:solidFill>
            <a:prstDash val="solid"/>
            <a:round/>
            <a:headEnd len="sm" w="sm" type="oval"/>
            <a:tailEnd len="sm" w="sm" type="none"/>
          </a:ln>
        </p:spPr>
      </p:cxnSp>
      <p:sp>
        <p:nvSpPr>
          <p:cNvPr id="320" name="Google Shape;320;p47"/>
          <p:cNvSpPr/>
          <p:nvPr/>
        </p:nvSpPr>
        <p:spPr>
          <a:xfrm>
            <a:off x="122051" y="3418993"/>
            <a:ext cx="1462500" cy="1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Geospatial Collaborative LLC</a:t>
            </a:r>
            <a:endParaRPr b="0" i="0" sz="700" u="none" cap="none" strike="noStrike">
              <a:solidFill>
                <a:schemeClr val="dk1"/>
              </a:solidFill>
              <a:latin typeface="Open Sans"/>
              <a:ea typeface="Open Sans"/>
              <a:cs typeface="Open Sans"/>
              <a:sym typeface="Open Sans"/>
            </a:endParaRPr>
          </a:p>
        </p:txBody>
      </p:sp>
      <p:cxnSp>
        <p:nvCxnSpPr>
          <p:cNvPr id="321" name="Google Shape;321;p47"/>
          <p:cNvCxnSpPr/>
          <p:nvPr/>
        </p:nvCxnSpPr>
        <p:spPr>
          <a:xfrm rot="10800000">
            <a:off x="1463054" y="3507238"/>
            <a:ext cx="1652700" cy="0"/>
          </a:xfrm>
          <a:prstGeom prst="straightConnector1">
            <a:avLst/>
          </a:prstGeom>
          <a:noFill/>
          <a:ln cap="flat" cmpd="sng" w="9525">
            <a:solidFill>
              <a:schemeClr val="dk1"/>
            </a:solidFill>
            <a:prstDash val="solid"/>
            <a:round/>
            <a:headEnd len="sm" w="sm" type="oval"/>
            <a:tailEnd len="sm" w="sm" type="none"/>
          </a:ln>
        </p:spPr>
      </p:cxnSp>
      <p:sp>
        <p:nvSpPr>
          <p:cNvPr id="322" name="Google Shape;322;p47"/>
          <p:cNvSpPr/>
          <p:nvPr/>
        </p:nvSpPr>
        <p:spPr>
          <a:xfrm>
            <a:off x="122051" y="2137799"/>
            <a:ext cx="1941000" cy="1185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Columbus Technologies</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ESRI</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Google</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Mapbox</a:t>
            </a:r>
            <a:endParaRPr b="0" i="0" sz="7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NASA Jet Propulsion Laboratory</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Spatial Informatics Group, LLC</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California, Los Angeles</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California, Santa Barbara</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California, Berkeley</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California, Irvine</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San Francisco</a:t>
            </a:r>
            <a:endParaRPr b="0" i="0" sz="700" u="none" cap="none" strike="noStrike">
              <a:solidFill>
                <a:schemeClr val="dk1"/>
              </a:solidFill>
              <a:latin typeface="Open Sans"/>
              <a:ea typeface="Open Sans"/>
              <a:cs typeface="Open Sans"/>
              <a:sym typeface="Open Sans"/>
            </a:endParaRPr>
          </a:p>
        </p:txBody>
      </p:sp>
      <p:cxnSp>
        <p:nvCxnSpPr>
          <p:cNvPr id="323" name="Google Shape;323;p47"/>
          <p:cNvCxnSpPr/>
          <p:nvPr/>
        </p:nvCxnSpPr>
        <p:spPr>
          <a:xfrm rot="10800000">
            <a:off x="1365321" y="3301380"/>
            <a:ext cx="1188900" cy="0"/>
          </a:xfrm>
          <a:prstGeom prst="straightConnector1">
            <a:avLst/>
          </a:prstGeom>
          <a:noFill/>
          <a:ln cap="flat" cmpd="sng" w="9525">
            <a:solidFill>
              <a:schemeClr val="dk1"/>
            </a:solidFill>
            <a:prstDash val="solid"/>
            <a:round/>
            <a:headEnd len="sm" w="sm" type="oval"/>
            <a:tailEnd len="sm" w="sm" type="none"/>
          </a:ln>
        </p:spPr>
      </p:cxnSp>
      <p:sp>
        <p:nvSpPr>
          <p:cNvPr id="324" name="Google Shape;324;p47"/>
          <p:cNvSpPr/>
          <p:nvPr/>
        </p:nvSpPr>
        <p:spPr>
          <a:xfrm>
            <a:off x="7497782" y="4166735"/>
            <a:ext cx="1534800" cy="184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Florida, Gainesville</a:t>
            </a:r>
            <a:endParaRPr b="0" i="0" sz="700" u="none" cap="none" strike="noStrike">
              <a:solidFill>
                <a:schemeClr val="dk1"/>
              </a:solidFill>
              <a:latin typeface="Open Sans"/>
              <a:ea typeface="Open Sans"/>
              <a:cs typeface="Open Sans"/>
              <a:sym typeface="Open Sans"/>
            </a:endParaRPr>
          </a:p>
        </p:txBody>
      </p:sp>
      <p:cxnSp>
        <p:nvCxnSpPr>
          <p:cNvPr id="325" name="Google Shape;325;p47"/>
          <p:cNvCxnSpPr/>
          <p:nvPr/>
        </p:nvCxnSpPr>
        <p:spPr>
          <a:xfrm rot="10800000">
            <a:off x="6835858" y="4250943"/>
            <a:ext cx="723600" cy="0"/>
          </a:xfrm>
          <a:prstGeom prst="straightConnector1">
            <a:avLst/>
          </a:prstGeom>
          <a:noFill/>
          <a:ln cap="flat" cmpd="sng" w="9525">
            <a:solidFill>
              <a:schemeClr val="dk1"/>
            </a:solidFill>
            <a:prstDash val="solid"/>
            <a:round/>
            <a:headEnd len="sm" w="sm" type="none"/>
            <a:tailEnd len="sm" w="sm" type="oval"/>
          </a:ln>
        </p:spPr>
      </p:cxnSp>
      <p:sp>
        <p:nvSpPr>
          <p:cNvPr id="326" name="Google Shape;326;p47"/>
          <p:cNvSpPr/>
          <p:nvPr/>
        </p:nvSpPr>
        <p:spPr>
          <a:xfrm>
            <a:off x="7171102" y="3265409"/>
            <a:ext cx="1862700" cy="4716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George Mason University</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US Agency for International Development</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USGS, Eastern Geographic Science Center</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Richmond</a:t>
            </a:r>
            <a:endParaRPr b="0" i="0" sz="700" u="none" cap="none" strike="noStrike">
              <a:solidFill>
                <a:schemeClr val="dk1"/>
              </a:solidFill>
              <a:latin typeface="Open Sans"/>
              <a:ea typeface="Open Sans"/>
              <a:cs typeface="Open Sans"/>
              <a:sym typeface="Open Sans"/>
            </a:endParaRPr>
          </a:p>
        </p:txBody>
      </p:sp>
      <p:cxnSp>
        <p:nvCxnSpPr>
          <p:cNvPr id="327" name="Google Shape;327;p47"/>
          <p:cNvCxnSpPr/>
          <p:nvPr/>
        </p:nvCxnSpPr>
        <p:spPr>
          <a:xfrm rot="10800000">
            <a:off x="6921923" y="2680461"/>
            <a:ext cx="356700" cy="0"/>
          </a:xfrm>
          <a:prstGeom prst="straightConnector1">
            <a:avLst/>
          </a:prstGeom>
          <a:noFill/>
          <a:ln cap="flat" cmpd="sng" w="9525">
            <a:solidFill>
              <a:schemeClr val="dk1"/>
            </a:solidFill>
            <a:prstDash val="solid"/>
            <a:round/>
            <a:headEnd len="sm" w="sm" type="none"/>
            <a:tailEnd len="sm" w="sm" type="oval"/>
          </a:ln>
        </p:spPr>
      </p:cxnSp>
      <p:cxnSp>
        <p:nvCxnSpPr>
          <p:cNvPr id="328" name="Google Shape;328;p47"/>
          <p:cNvCxnSpPr/>
          <p:nvPr/>
        </p:nvCxnSpPr>
        <p:spPr>
          <a:xfrm>
            <a:off x="7283195" y="2675889"/>
            <a:ext cx="0" cy="683700"/>
          </a:xfrm>
          <a:prstGeom prst="straightConnector1">
            <a:avLst/>
          </a:prstGeom>
          <a:noFill/>
          <a:ln cap="flat" cmpd="sng" w="9525">
            <a:solidFill>
              <a:schemeClr val="dk1"/>
            </a:solidFill>
            <a:prstDash val="solid"/>
            <a:round/>
            <a:headEnd len="sm" w="sm" type="none"/>
            <a:tailEnd len="sm" w="sm" type="none"/>
          </a:ln>
        </p:spPr>
      </p:cxnSp>
      <p:cxnSp>
        <p:nvCxnSpPr>
          <p:cNvPr id="329" name="Google Shape;329;p47"/>
          <p:cNvCxnSpPr/>
          <p:nvPr/>
        </p:nvCxnSpPr>
        <p:spPr>
          <a:xfrm rot="10800000">
            <a:off x="7281732" y="3359538"/>
            <a:ext cx="590100" cy="0"/>
          </a:xfrm>
          <a:prstGeom prst="straightConnector1">
            <a:avLst/>
          </a:prstGeom>
          <a:noFill/>
          <a:ln cap="flat" cmpd="sng" w="9525">
            <a:solidFill>
              <a:schemeClr val="dk1"/>
            </a:solidFill>
            <a:prstDash val="solid"/>
            <a:round/>
            <a:headEnd len="sm" w="sm" type="none"/>
            <a:tailEnd len="sm" w="sm" type="none"/>
          </a:ln>
        </p:spPr>
      </p:cxnSp>
      <p:cxnSp>
        <p:nvCxnSpPr>
          <p:cNvPr id="330" name="Google Shape;330;p47"/>
          <p:cNvCxnSpPr/>
          <p:nvPr/>
        </p:nvCxnSpPr>
        <p:spPr>
          <a:xfrm>
            <a:off x="6010208" y="1213423"/>
            <a:ext cx="0" cy="660300"/>
          </a:xfrm>
          <a:prstGeom prst="straightConnector1">
            <a:avLst/>
          </a:prstGeom>
          <a:noFill/>
          <a:ln cap="flat" cmpd="sng" w="9525">
            <a:solidFill>
              <a:schemeClr val="dk1"/>
            </a:solidFill>
            <a:prstDash val="solid"/>
            <a:round/>
            <a:headEnd len="sm" w="sm" type="none"/>
            <a:tailEnd len="sm" w="sm" type="oval"/>
          </a:ln>
        </p:spPr>
      </p:cxnSp>
      <p:sp>
        <p:nvSpPr>
          <p:cNvPr id="331" name="Google Shape;331;p47"/>
          <p:cNvSpPr/>
          <p:nvPr/>
        </p:nvSpPr>
        <p:spPr>
          <a:xfrm>
            <a:off x="5538117" y="1028757"/>
            <a:ext cx="1359300" cy="27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Michigan State University</a:t>
            </a:r>
            <a:endParaRPr b="0" i="0" sz="700" u="none" cap="none" strike="noStrike">
              <a:solidFill>
                <a:schemeClr val="dk1"/>
              </a:solidFill>
              <a:latin typeface="Open Sans"/>
              <a:ea typeface="Open Sans"/>
              <a:cs typeface="Open Sans"/>
              <a:sym typeface="Open Sans"/>
            </a:endParaRPr>
          </a:p>
        </p:txBody>
      </p:sp>
      <p:cxnSp>
        <p:nvCxnSpPr>
          <p:cNvPr id="332" name="Google Shape;332;p47"/>
          <p:cNvCxnSpPr/>
          <p:nvPr/>
        </p:nvCxnSpPr>
        <p:spPr>
          <a:xfrm>
            <a:off x="3783245" y="1106593"/>
            <a:ext cx="0" cy="1557900"/>
          </a:xfrm>
          <a:prstGeom prst="straightConnector1">
            <a:avLst/>
          </a:prstGeom>
          <a:noFill/>
          <a:ln cap="flat" cmpd="sng" w="9525">
            <a:solidFill>
              <a:schemeClr val="dk1"/>
            </a:solidFill>
            <a:prstDash val="solid"/>
            <a:round/>
            <a:headEnd len="sm" w="sm" type="none"/>
            <a:tailEnd len="sm" w="sm" type="oval"/>
          </a:ln>
        </p:spPr>
      </p:cxnSp>
      <p:sp>
        <p:nvSpPr>
          <p:cNvPr id="333" name="Google Shape;333;p47"/>
          <p:cNvSpPr/>
          <p:nvPr/>
        </p:nvSpPr>
        <p:spPr>
          <a:xfrm>
            <a:off x="122051" y="1597332"/>
            <a:ext cx="1941000" cy="30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Oregon State University</a:t>
            </a:r>
            <a:endParaRPr b="0" i="0" sz="7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US Forest Service, PNW Research Station</a:t>
            </a:r>
            <a:endParaRPr b="0" i="0" sz="700" u="none" cap="none" strike="noStrike">
              <a:solidFill>
                <a:schemeClr val="dk1"/>
              </a:solidFill>
              <a:latin typeface="Open Sans"/>
              <a:ea typeface="Open Sans"/>
              <a:cs typeface="Open Sans"/>
              <a:sym typeface="Open Sans"/>
            </a:endParaRPr>
          </a:p>
        </p:txBody>
      </p:sp>
      <p:cxnSp>
        <p:nvCxnSpPr>
          <p:cNvPr id="334" name="Google Shape;334;p47"/>
          <p:cNvCxnSpPr/>
          <p:nvPr/>
        </p:nvCxnSpPr>
        <p:spPr>
          <a:xfrm rot="10800000">
            <a:off x="1900658" y="1807232"/>
            <a:ext cx="522600" cy="0"/>
          </a:xfrm>
          <a:prstGeom prst="straightConnector1">
            <a:avLst/>
          </a:prstGeom>
          <a:noFill/>
          <a:ln cap="flat" cmpd="sng" w="9525">
            <a:solidFill>
              <a:schemeClr val="dk1"/>
            </a:solidFill>
            <a:prstDash val="solid"/>
            <a:round/>
            <a:headEnd len="sm" w="sm" type="oval"/>
            <a:tailEnd len="sm" w="sm" type="none"/>
          </a:ln>
        </p:spPr>
      </p:cxnSp>
      <p:sp>
        <p:nvSpPr>
          <p:cNvPr id="335" name="Google Shape;335;p47"/>
          <p:cNvSpPr/>
          <p:nvPr/>
        </p:nvSpPr>
        <p:spPr>
          <a:xfrm>
            <a:off x="122052" y="1243262"/>
            <a:ext cx="1778700" cy="1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Amazon</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Washington</a:t>
            </a:r>
            <a:endParaRPr b="0" i="0" sz="700" u="none" cap="none" strike="noStrike">
              <a:solidFill>
                <a:schemeClr val="dk1"/>
              </a:solidFill>
              <a:latin typeface="Open Sans"/>
              <a:ea typeface="Open Sans"/>
              <a:cs typeface="Open Sans"/>
              <a:sym typeface="Open Sans"/>
            </a:endParaRPr>
          </a:p>
        </p:txBody>
      </p:sp>
      <p:cxnSp>
        <p:nvCxnSpPr>
          <p:cNvPr id="336" name="Google Shape;336;p47"/>
          <p:cNvCxnSpPr/>
          <p:nvPr/>
        </p:nvCxnSpPr>
        <p:spPr>
          <a:xfrm rot="10800000">
            <a:off x="1295258" y="1441818"/>
            <a:ext cx="1128000" cy="0"/>
          </a:xfrm>
          <a:prstGeom prst="straightConnector1">
            <a:avLst/>
          </a:prstGeom>
          <a:noFill/>
          <a:ln cap="flat" cmpd="sng" w="9525">
            <a:solidFill>
              <a:schemeClr val="dk1"/>
            </a:solidFill>
            <a:prstDash val="solid"/>
            <a:round/>
            <a:headEnd len="sm" w="sm" type="oval"/>
            <a:tailEnd len="sm" w="sm" type="none"/>
          </a:ln>
        </p:spPr>
      </p:cxnSp>
      <p:sp>
        <p:nvSpPr>
          <p:cNvPr id="337" name="Google Shape;337;p47"/>
          <p:cNvSpPr/>
          <p:nvPr/>
        </p:nvSpPr>
        <p:spPr>
          <a:xfrm>
            <a:off x="3244637" y="3966452"/>
            <a:ext cx="810000" cy="34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New Mexico State University</a:t>
            </a:r>
            <a:endParaRPr b="0" i="0" sz="700" u="none" cap="none" strike="noStrike">
              <a:solidFill>
                <a:schemeClr val="dk1"/>
              </a:solidFill>
              <a:latin typeface="Open Sans"/>
              <a:ea typeface="Open Sans"/>
              <a:cs typeface="Open Sans"/>
              <a:sym typeface="Open Sans"/>
            </a:endParaRPr>
          </a:p>
        </p:txBody>
      </p:sp>
      <p:cxnSp>
        <p:nvCxnSpPr>
          <p:cNvPr id="338" name="Google Shape;338;p47"/>
          <p:cNvCxnSpPr/>
          <p:nvPr/>
        </p:nvCxnSpPr>
        <p:spPr>
          <a:xfrm>
            <a:off x="3552607" y="3266481"/>
            <a:ext cx="0" cy="673200"/>
          </a:xfrm>
          <a:prstGeom prst="straightConnector1">
            <a:avLst/>
          </a:prstGeom>
          <a:noFill/>
          <a:ln cap="flat" cmpd="sng" w="9525">
            <a:solidFill>
              <a:schemeClr val="dk1"/>
            </a:solidFill>
            <a:prstDash val="solid"/>
            <a:round/>
            <a:headEnd len="sm" w="sm" type="oval"/>
            <a:tailEnd len="sm" w="sm" type="none"/>
          </a:ln>
        </p:spPr>
      </p:cxnSp>
      <p:sp>
        <p:nvSpPr>
          <p:cNvPr id="339" name="Google Shape;339;p47"/>
          <p:cNvSpPr/>
          <p:nvPr/>
        </p:nvSpPr>
        <p:spPr>
          <a:xfrm>
            <a:off x="3196081" y="4714881"/>
            <a:ext cx="1875600" cy="271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Houston</a:t>
            </a:r>
            <a:endParaRPr b="0" i="0" sz="7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Texas Agricultural Experiment Station</a:t>
            </a:r>
            <a:endParaRPr b="0" i="0" sz="7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Open Sans"/>
              <a:ea typeface="Open Sans"/>
              <a:cs typeface="Open Sans"/>
              <a:sym typeface="Open Sans"/>
            </a:endParaRPr>
          </a:p>
        </p:txBody>
      </p:sp>
      <p:cxnSp>
        <p:nvCxnSpPr>
          <p:cNvPr id="340" name="Google Shape;340;p47"/>
          <p:cNvCxnSpPr/>
          <p:nvPr/>
        </p:nvCxnSpPr>
        <p:spPr>
          <a:xfrm>
            <a:off x="4268915" y="3817310"/>
            <a:ext cx="0" cy="998400"/>
          </a:xfrm>
          <a:prstGeom prst="straightConnector1">
            <a:avLst/>
          </a:prstGeom>
          <a:noFill/>
          <a:ln cap="flat" cmpd="sng" w="9525">
            <a:solidFill>
              <a:schemeClr val="dk1"/>
            </a:solidFill>
            <a:prstDash val="solid"/>
            <a:round/>
            <a:headEnd len="sm" w="sm" type="oval"/>
            <a:tailEnd len="sm" w="sm" type="none"/>
          </a:ln>
        </p:spPr>
      </p:cxnSp>
      <p:cxnSp>
        <p:nvCxnSpPr>
          <p:cNvPr id="341" name="Google Shape;341;p47"/>
          <p:cNvCxnSpPr/>
          <p:nvPr/>
        </p:nvCxnSpPr>
        <p:spPr>
          <a:xfrm>
            <a:off x="3167272" y="997541"/>
            <a:ext cx="0" cy="1640700"/>
          </a:xfrm>
          <a:prstGeom prst="straightConnector1">
            <a:avLst/>
          </a:prstGeom>
          <a:noFill/>
          <a:ln cap="flat" cmpd="sng" w="9525">
            <a:solidFill>
              <a:schemeClr val="dk1"/>
            </a:solidFill>
            <a:prstDash val="solid"/>
            <a:round/>
            <a:headEnd len="sm" w="sm" type="none"/>
            <a:tailEnd len="sm" w="sm" type="oval"/>
          </a:ln>
        </p:spPr>
      </p:cxnSp>
      <p:cxnSp>
        <p:nvCxnSpPr>
          <p:cNvPr id="342" name="Google Shape;342;p47"/>
          <p:cNvCxnSpPr/>
          <p:nvPr/>
        </p:nvCxnSpPr>
        <p:spPr>
          <a:xfrm rot="10800000">
            <a:off x="2422113" y="997542"/>
            <a:ext cx="746100" cy="0"/>
          </a:xfrm>
          <a:prstGeom prst="straightConnector1">
            <a:avLst/>
          </a:prstGeom>
          <a:noFill/>
          <a:ln cap="flat" cmpd="sng" w="9525">
            <a:solidFill>
              <a:schemeClr val="dk1"/>
            </a:solidFill>
            <a:prstDash val="solid"/>
            <a:round/>
            <a:headEnd len="sm" w="sm" type="none"/>
            <a:tailEnd len="sm" w="sm" type="none"/>
          </a:ln>
        </p:spPr>
      </p:cxnSp>
      <p:cxnSp>
        <p:nvCxnSpPr>
          <p:cNvPr id="343" name="Google Shape;343;p47"/>
          <p:cNvCxnSpPr/>
          <p:nvPr/>
        </p:nvCxnSpPr>
        <p:spPr>
          <a:xfrm>
            <a:off x="5492431" y="991177"/>
            <a:ext cx="0" cy="882600"/>
          </a:xfrm>
          <a:prstGeom prst="straightConnector1">
            <a:avLst/>
          </a:prstGeom>
          <a:noFill/>
          <a:ln cap="flat" cmpd="sng" w="9525">
            <a:solidFill>
              <a:schemeClr val="dk1"/>
            </a:solidFill>
            <a:prstDash val="solid"/>
            <a:round/>
            <a:headEnd len="sm" w="sm" type="none"/>
            <a:tailEnd len="sm" w="sm" type="oval"/>
          </a:ln>
        </p:spPr>
      </p:cxnSp>
      <p:cxnSp>
        <p:nvCxnSpPr>
          <p:cNvPr id="344" name="Google Shape;344;p47"/>
          <p:cNvCxnSpPr/>
          <p:nvPr/>
        </p:nvCxnSpPr>
        <p:spPr>
          <a:xfrm>
            <a:off x="4967715" y="3216905"/>
            <a:ext cx="0" cy="1723800"/>
          </a:xfrm>
          <a:prstGeom prst="straightConnector1">
            <a:avLst/>
          </a:prstGeom>
          <a:noFill/>
          <a:ln cap="flat" cmpd="sng" w="9525">
            <a:solidFill>
              <a:schemeClr val="dk1"/>
            </a:solidFill>
            <a:prstDash val="solid"/>
            <a:round/>
            <a:headEnd len="sm" w="sm" type="oval"/>
            <a:tailEnd len="sm" w="sm" type="none"/>
          </a:ln>
        </p:spPr>
      </p:cxnSp>
      <p:cxnSp>
        <p:nvCxnSpPr>
          <p:cNvPr id="345" name="Google Shape;345;p47"/>
          <p:cNvCxnSpPr/>
          <p:nvPr/>
        </p:nvCxnSpPr>
        <p:spPr>
          <a:xfrm rot="10800000">
            <a:off x="4969829" y="4940824"/>
            <a:ext cx="238200" cy="0"/>
          </a:xfrm>
          <a:prstGeom prst="straightConnector1">
            <a:avLst/>
          </a:prstGeom>
          <a:noFill/>
          <a:ln cap="flat" cmpd="sng" w="9525">
            <a:solidFill>
              <a:schemeClr val="dk1"/>
            </a:solidFill>
            <a:prstDash val="solid"/>
            <a:round/>
            <a:headEnd len="sm" w="sm" type="none"/>
            <a:tailEnd len="sm" w="sm" type="none"/>
          </a:ln>
        </p:spPr>
      </p:cxnSp>
      <p:sp>
        <p:nvSpPr>
          <p:cNvPr id="346" name="Google Shape;346;p47"/>
          <p:cNvSpPr/>
          <p:nvPr/>
        </p:nvSpPr>
        <p:spPr>
          <a:xfrm>
            <a:off x="5218539" y="4722656"/>
            <a:ext cx="2042100" cy="30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NOAA/National Severe Storms Laboratory</a:t>
            </a:r>
            <a:endParaRPr b="0" i="0" sz="7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Oklahoma, Norman</a:t>
            </a:r>
            <a:endParaRPr b="0" i="0" sz="700" u="none" cap="none" strike="noStrike">
              <a:solidFill>
                <a:schemeClr val="dk1"/>
              </a:solidFill>
              <a:latin typeface="Open Sans"/>
              <a:ea typeface="Open Sans"/>
              <a:cs typeface="Open Sans"/>
              <a:sym typeface="Open Sans"/>
            </a:endParaRPr>
          </a:p>
        </p:txBody>
      </p:sp>
      <p:cxnSp>
        <p:nvCxnSpPr>
          <p:cNvPr id="347" name="Google Shape;347;p47"/>
          <p:cNvCxnSpPr/>
          <p:nvPr/>
        </p:nvCxnSpPr>
        <p:spPr>
          <a:xfrm rot="10800000">
            <a:off x="6676263" y="3191219"/>
            <a:ext cx="384000" cy="0"/>
          </a:xfrm>
          <a:prstGeom prst="straightConnector1">
            <a:avLst/>
          </a:prstGeom>
          <a:noFill/>
          <a:ln cap="flat" cmpd="sng" w="9525">
            <a:solidFill>
              <a:schemeClr val="dk1"/>
            </a:solidFill>
            <a:prstDash val="solid"/>
            <a:round/>
            <a:headEnd len="sm" w="sm" type="none"/>
            <a:tailEnd len="sm" w="sm" type="oval"/>
          </a:ln>
        </p:spPr>
      </p:cxnSp>
      <p:cxnSp>
        <p:nvCxnSpPr>
          <p:cNvPr id="348" name="Google Shape;348;p47"/>
          <p:cNvCxnSpPr/>
          <p:nvPr/>
        </p:nvCxnSpPr>
        <p:spPr>
          <a:xfrm>
            <a:off x="7060263" y="3191219"/>
            <a:ext cx="0" cy="775200"/>
          </a:xfrm>
          <a:prstGeom prst="straightConnector1">
            <a:avLst/>
          </a:prstGeom>
          <a:noFill/>
          <a:ln cap="flat" cmpd="sng" w="9525">
            <a:solidFill>
              <a:schemeClr val="dk1"/>
            </a:solidFill>
            <a:prstDash val="solid"/>
            <a:round/>
            <a:headEnd len="sm" w="sm" type="none"/>
            <a:tailEnd len="sm" w="sm" type="none"/>
          </a:ln>
        </p:spPr>
      </p:cxnSp>
      <p:cxnSp>
        <p:nvCxnSpPr>
          <p:cNvPr id="349" name="Google Shape;349;p47"/>
          <p:cNvCxnSpPr/>
          <p:nvPr/>
        </p:nvCxnSpPr>
        <p:spPr>
          <a:xfrm rot="10800000">
            <a:off x="7060173" y="3961851"/>
            <a:ext cx="705000" cy="0"/>
          </a:xfrm>
          <a:prstGeom prst="straightConnector1">
            <a:avLst/>
          </a:prstGeom>
          <a:noFill/>
          <a:ln cap="flat" cmpd="sng" w="9525">
            <a:solidFill>
              <a:schemeClr val="dk1"/>
            </a:solidFill>
            <a:prstDash val="solid"/>
            <a:round/>
            <a:headEnd len="sm" w="sm" type="none"/>
            <a:tailEnd len="sm" w="sm" type="none"/>
          </a:ln>
        </p:spPr>
      </p:cxnSp>
      <p:sp>
        <p:nvSpPr>
          <p:cNvPr id="350" name="Google Shape;350;p47"/>
          <p:cNvSpPr/>
          <p:nvPr/>
        </p:nvSpPr>
        <p:spPr>
          <a:xfrm>
            <a:off x="7744384" y="3871294"/>
            <a:ext cx="1298100" cy="1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South Carolina</a:t>
            </a:r>
            <a:endParaRPr b="0" i="0" sz="700" u="none" cap="none" strike="noStrike">
              <a:solidFill>
                <a:schemeClr val="dk1"/>
              </a:solidFill>
              <a:latin typeface="Open Sans"/>
              <a:ea typeface="Open Sans"/>
              <a:cs typeface="Open Sans"/>
              <a:sym typeface="Open Sans"/>
            </a:endParaRPr>
          </a:p>
        </p:txBody>
      </p:sp>
      <p:sp>
        <p:nvSpPr>
          <p:cNvPr id="351" name="Google Shape;351;p47"/>
          <p:cNvSpPr/>
          <p:nvPr/>
        </p:nvSpPr>
        <p:spPr>
          <a:xfrm>
            <a:off x="7559458" y="2785524"/>
            <a:ext cx="1474500" cy="387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DevSeed</a:t>
            </a:r>
            <a:endParaRPr b="0" i="0" sz="700" u="none" cap="none" strike="noStrike">
              <a:solidFill>
                <a:schemeClr val="dk1"/>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Resources For The Future, Inc.</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World Wildlife Fund</a:t>
            </a:r>
            <a:endParaRPr b="0" i="0" sz="700" u="none" cap="none" strike="noStrike">
              <a:solidFill>
                <a:schemeClr val="dk1"/>
              </a:solidFill>
              <a:latin typeface="Open Sans"/>
              <a:ea typeface="Open Sans"/>
              <a:cs typeface="Open Sans"/>
              <a:sym typeface="Open Sans"/>
            </a:endParaRPr>
          </a:p>
        </p:txBody>
      </p:sp>
      <p:sp>
        <p:nvSpPr>
          <p:cNvPr id="352" name="Google Shape;352;p47"/>
          <p:cNvSpPr/>
          <p:nvPr/>
        </p:nvSpPr>
        <p:spPr>
          <a:xfrm>
            <a:off x="4347459" y="1028757"/>
            <a:ext cx="1690500" cy="1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Minnesota</a:t>
            </a:r>
            <a:endParaRPr b="0" i="0" sz="700" u="none" cap="none" strike="noStrike">
              <a:solidFill>
                <a:schemeClr val="dk1"/>
              </a:solidFill>
              <a:latin typeface="Open Sans"/>
              <a:ea typeface="Open Sans"/>
              <a:cs typeface="Open Sans"/>
              <a:sym typeface="Open Sans"/>
            </a:endParaRPr>
          </a:p>
        </p:txBody>
      </p:sp>
      <p:sp>
        <p:nvSpPr>
          <p:cNvPr id="353" name="Google Shape;353;p47"/>
          <p:cNvSpPr/>
          <p:nvPr/>
        </p:nvSpPr>
        <p:spPr>
          <a:xfrm>
            <a:off x="129397" y="1971034"/>
            <a:ext cx="1462500" cy="1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Desert Research Institute</a:t>
            </a:r>
            <a:endParaRPr b="0" i="0" sz="700" u="none" cap="none" strike="noStrike">
              <a:solidFill>
                <a:schemeClr val="dk1"/>
              </a:solidFill>
              <a:latin typeface="Open Sans"/>
              <a:ea typeface="Open Sans"/>
              <a:cs typeface="Open Sans"/>
              <a:sym typeface="Open Sans"/>
            </a:endParaRPr>
          </a:p>
        </p:txBody>
      </p:sp>
      <p:cxnSp>
        <p:nvCxnSpPr>
          <p:cNvPr id="354" name="Google Shape;354;p47"/>
          <p:cNvCxnSpPr/>
          <p:nvPr/>
        </p:nvCxnSpPr>
        <p:spPr>
          <a:xfrm rot="10800000">
            <a:off x="1615844" y="2448805"/>
            <a:ext cx="1052100" cy="0"/>
          </a:xfrm>
          <a:prstGeom prst="straightConnector1">
            <a:avLst/>
          </a:prstGeom>
          <a:noFill/>
          <a:ln cap="flat" cmpd="sng" w="9525">
            <a:solidFill>
              <a:schemeClr val="dk1"/>
            </a:solidFill>
            <a:prstDash val="solid"/>
            <a:round/>
            <a:headEnd len="sm" w="sm" type="oval"/>
            <a:tailEnd len="sm" w="sm" type="none"/>
          </a:ln>
        </p:spPr>
      </p:cxnSp>
      <p:cxnSp>
        <p:nvCxnSpPr>
          <p:cNvPr id="355" name="Google Shape;355;p47"/>
          <p:cNvCxnSpPr/>
          <p:nvPr/>
        </p:nvCxnSpPr>
        <p:spPr>
          <a:xfrm>
            <a:off x="1615889" y="2059409"/>
            <a:ext cx="0" cy="389100"/>
          </a:xfrm>
          <a:prstGeom prst="straightConnector1">
            <a:avLst/>
          </a:prstGeom>
          <a:noFill/>
          <a:ln cap="flat" cmpd="sng" w="9525">
            <a:solidFill>
              <a:schemeClr val="dk1"/>
            </a:solidFill>
            <a:prstDash val="solid"/>
            <a:round/>
            <a:headEnd len="sm" w="sm" type="none"/>
            <a:tailEnd len="sm" w="sm" type="none"/>
          </a:ln>
        </p:spPr>
      </p:cxnSp>
      <p:cxnSp>
        <p:nvCxnSpPr>
          <p:cNvPr id="356" name="Google Shape;356;p47"/>
          <p:cNvCxnSpPr/>
          <p:nvPr/>
        </p:nvCxnSpPr>
        <p:spPr>
          <a:xfrm rot="10800000">
            <a:off x="1417889" y="2063522"/>
            <a:ext cx="198000" cy="0"/>
          </a:xfrm>
          <a:prstGeom prst="straightConnector1">
            <a:avLst/>
          </a:prstGeom>
          <a:noFill/>
          <a:ln cap="flat" cmpd="sng" w="9525">
            <a:solidFill>
              <a:schemeClr val="dk1"/>
            </a:solidFill>
            <a:prstDash val="solid"/>
            <a:round/>
            <a:headEnd len="sm" w="sm" type="none"/>
            <a:tailEnd len="sm" w="sm" type="none"/>
          </a:ln>
        </p:spPr>
      </p:cxnSp>
      <p:sp>
        <p:nvSpPr>
          <p:cNvPr id="357" name="Google Shape;357;p47"/>
          <p:cNvSpPr/>
          <p:nvPr/>
        </p:nvSpPr>
        <p:spPr>
          <a:xfrm>
            <a:off x="7164832" y="1293263"/>
            <a:ext cx="1893000" cy="73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Boston University</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Clark University</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Earth Big Data</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 of Massachusetts, Amherst</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Woods Hole Research Center</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Open Sans"/>
              <a:ea typeface="Open Sans"/>
              <a:cs typeface="Open Sans"/>
              <a:sym typeface="Open Sans"/>
            </a:endParaRPr>
          </a:p>
        </p:txBody>
      </p:sp>
      <p:cxnSp>
        <p:nvCxnSpPr>
          <p:cNvPr id="358" name="Google Shape;358;p47"/>
          <p:cNvCxnSpPr/>
          <p:nvPr/>
        </p:nvCxnSpPr>
        <p:spPr>
          <a:xfrm>
            <a:off x="6953812" y="1008099"/>
            <a:ext cx="0" cy="821400"/>
          </a:xfrm>
          <a:prstGeom prst="straightConnector1">
            <a:avLst/>
          </a:prstGeom>
          <a:noFill/>
          <a:ln cap="flat" cmpd="sng" w="9525">
            <a:solidFill>
              <a:schemeClr val="dk1"/>
            </a:solidFill>
            <a:prstDash val="solid"/>
            <a:round/>
            <a:headEnd len="sm" w="sm" type="none"/>
            <a:tailEnd len="sm" w="sm" type="oval"/>
          </a:ln>
        </p:spPr>
      </p:cxnSp>
      <p:cxnSp>
        <p:nvCxnSpPr>
          <p:cNvPr id="359" name="Google Shape;359;p47"/>
          <p:cNvCxnSpPr/>
          <p:nvPr/>
        </p:nvCxnSpPr>
        <p:spPr>
          <a:xfrm rot="10800000">
            <a:off x="6949518" y="1004115"/>
            <a:ext cx="463200" cy="0"/>
          </a:xfrm>
          <a:prstGeom prst="straightConnector1">
            <a:avLst/>
          </a:prstGeom>
          <a:noFill/>
          <a:ln cap="flat" cmpd="sng" w="9525">
            <a:solidFill>
              <a:schemeClr val="dk1"/>
            </a:solidFill>
            <a:prstDash val="solid"/>
            <a:round/>
            <a:headEnd len="sm" w="sm" type="none"/>
            <a:tailEnd len="sm" w="sm" type="none"/>
          </a:ln>
        </p:spPr>
      </p:cxnSp>
      <p:cxnSp>
        <p:nvCxnSpPr>
          <p:cNvPr id="360" name="Google Shape;360;p47"/>
          <p:cNvCxnSpPr/>
          <p:nvPr/>
        </p:nvCxnSpPr>
        <p:spPr>
          <a:xfrm>
            <a:off x="5005736" y="1219067"/>
            <a:ext cx="0" cy="460200"/>
          </a:xfrm>
          <a:prstGeom prst="straightConnector1">
            <a:avLst/>
          </a:prstGeom>
          <a:noFill/>
          <a:ln cap="flat" cmpd="sng" w="9525">
            <a:solidFill>
              <a:schemeClr val="dk1"/>
            </a:solidFill>
            <a:prstDash val="solid"/>
            <a:round/>
            <a:headEnd len="sm" w="sm" type="none"/>
            <a:tailEnd len="sm" w="sm" type="oval"/>
          </a:ln>
        </p:spPr>
      </p:cxnSp>
      <p:cxnSp>
        <p:nvCxnSpPr>
          <p:cNvPr id="361" name="Google Shape;361;p47"/>
          <p:cNvCxnSpPr/>
          <p:nvPr/>
        </p:nvCxnSpPr>
        <p:spPr>
          <a:xfrm rot="10800000">
            <a:off x="7340172" y="1825948"/>
            <a:ext cx="353400" cy="0"/>
          </a:xfrm>
          <a:prstGeom prst="straightConnector1">
            <a:avLst/>
          </a:prstGeom>
          <a:noFill/>
          <a:ln cap="flat" cmpd="sng" w="9525">
            <a:solidFill>
              <a:schemeClr val="dk1"/>
            </a:solidFill>
            <a:prstDash val="solid"/>
            <a:round/>
            <a:headEnd len="sm" w="sm" type="none"/>
            <a:tailEnd len="sm" w="sm" type="oval"/>
          </a:ln>
        </p:spPr>
      </p:cxnSp>
      <p:sp>
        <p:nvSpPr>
          <p:cNvPr id="362" name="Google Shape;362;p47"/>
          <p:cNvSpPr txBox="1"/>
          <p:nvPr/>
        </p:nvSpPr>
        <p:spPr>
          <a:xfrm>
            <a:off x="8171793" y="1556032"/>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3" name="Google Shape;363;p47"/>
          <p:cNvCxnSpPr/>
          <p:nvPr/>
        </p:nvCxnSpPr>
        <p:spPr>
          <a:xfrm rot="10800000">
            <a:off x="6935515" y="2411382"/>
            <a:ext cx="404700" cy="0"/>
          </a:xfrm>
          <a:prstGeom prst="straightConnector1">
            <a:avLst/>
          </a:prstGeom>
          <a:noFill/>
          <a:ln cap="flat" cmpd="sng" w="9525">
            <a:solidFill>
              <a:schemeClr val="dk1"/>
            </a:solidFill>
            <a:prstDash val="solid"/>
            <a:round/>
            <a:headEnd len="sm" w="sm" type="none"/>
            <a:tailEnd len="sm" w="sm" type="oval"/>
          </a:ln>
        </p:spPr>
      </p:cxnSp>
      <p:cxnSp>
        <p:nvCxnSpPr>
          <p:cNvPr id="364" name="Google Shape;364;p47"/>
          <p:cNvCxnSpPr/>
          <p:nvPr/>
        </p:nvCxnSpPr>
        <p:spPr>
          <a:xfrm>
            <a:off x="7347572" y="2406127"/>
            <a:ext cx="0" cy="575100"/>
          </a:xfrm>
          <a:prstGeom prst="straightConnector1">
            <a:avLst/>
          </a:prstGeom>
          <a:noFill/>
          <a:ln cap="flat" cmpd="sng" w="9525">
            <a:solidFill>
              <a:schemeClr val="dk1"/>
            </a:solidFill>
            <a:prstDash val="solid"/>
            <a:round/>
            <a:headEnd len="sm" w="sm" type="none"/>
            <a:tailEnd len="sm" w="sm" type="none"/>
          </a:ln>
        </p:spPr>
      </p:cxnSp>
      <p:cxnSp>
        <p:nvCxnSpPr>
          <p:cNvPr id="365" name="Google Shape;365;p47"/>
          <p:cNvCxnSpPr/>
          <p:nvPr/>
        </p:nvCxnSpPr>
        <p:spPr>
          <a:xfrm rot="10800000">
            <a:off x="7343306" y="2981166"/>
            <a:ext cx="311400" cy="0"/>
          </a:xfrm>
          <a:prstGeom prst="straightConnector1">
            <a:avLst/>
          </a:prstGeom>
          <a:noFill/>
          <a:ln cap="flat" cmpd="sng" w="9525">
            <a:solidFill>
              <a:schemeClr val="dk1"/>
            </a:solidFill>
            <a:prstDash val="solid"/>
            <a:round/>
            <a:headEnd len="sm" w="sm" type="none"/>
            <a:tailEnd len="sm" w="sm" type="none"/>
          </a:ln>
        </p:spPr>
      </p:cxnSp>
      <p:cxnSp>
        <p:nvCxnSpPr>
          <p:cNvPr id="366" name="Google Shape;366;p47"/>
          <p:cNvCxnSpPr/>
          <p:nvPr/>
        </p:nvCxnSpPr>
        <p:spPr>
          <a:xfrm rot="10800000">
            <a:off x="6935698" y="2335699"/>
            <a:ext cx="456000" cy="0"/>
          </a:xfrm>
          <a:prstGeom prst="straightConnector1">
            <a:avLst/>
          </a:prstGeom>
          <a:noFill/>
          <a:ln cap="flat" cmpd="sng" w="9525">
            <a:solidFill>
              <a:schemeClr val="dk1"/>
            </a:solidFill>
            <a:prstDash val="solid"/>
            <a:round/>
            <a:headEnd len="sm" w="sm" type="none"/>
            <a:tailEnd len="sm" w="sm" type="oval"/>
          </a:ln>
        </p:spPr>
      </p:cxnSp>
      <p:pic>
        <p:nvPicPr>
          <p:cNvPr id="367" name="Google Shape;367;p47"/>
          <p:cNvPicPr preferRelativeResize="0"/>
          <p:nvPr/>
        </p:nvPicPr>
        <p:blipFill rotWithShape="1">
          <a:blip r:embed="rId4">
            <a:alphaModFix/>
          </a:blip>
          <a:srcRect b="0" l="961" r="961" t="0"/>
          <a:stretch/>
        </p:blipFill>
        <p:spPr>
          <a:xfrm rot="540000">
            <a:off x="886771" y="3793456"/>
            <a:ext cx="2296560" cy="1260888"/>
          </a:xfrm>
          <a:prstGeom prst="rect">
            <a:avLst/>
          </a:prstGeom>
          <a:noFill/>
          <a:ln>
            <a:noFill/>
          </a:ln>
        </p:spPr>
      </p:pic>
      <p:sp>
        <p:nvSpPr>
          <p:cNvPr id="368" name="Google Shape;368;p47"/>
          <p:cNvSpPr/>
          <p:nvPr/>
        </p:nvSpPr>
        <p:spPr>
          <a:xfrm>
            <a:off x="7164832" y="1918262"/>
            <a:ext cx="1893000" cy="73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Johns Hopkins University</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NASA Goddard Space Flight Center</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Maryland</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 of Maryland, Baltimore County</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 of Maryland, College Park</a:t>
            </a:r>
            <a:endParaRPr b="0" i="0" sz="1400" u="none" cap="none" strike="noStrike">
              <a:solidFill>
                <a:schemeClr val="dk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USRA, Columbia</a:t>
            </a:r>
            <a:endParaRPr b="0" i="0" sz="1400" u="none" cap="none" strike="noStrike">
              <a:solidFill>
                <a:schemeClr val="dk1"/>
              </a:solidFill>
              <a:latin typeface="Arial"/>
              <a:ea typeface="Arial"/>
              <a:cs typeface="Arial"/>
              <a:sym typeface="Arial"/>
            </a:endParaRPr>
          </a:p>
        </p:txBody>
      </p:sp>
      <p:sp>
        <p:nvSpPr>
          <p:cNvPr id="369" name="Google Shape;369;p47"/>
          <p:cNvSpPr/>
          <p:nvPr/>
        </p:nvSpPr>
        <p:spPr>
          <a:xfrm>
            <a:off x="122051" y="4228326"/>
            <a:ext cx="1462500" cy="34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Alaska Satellite Facility</a:t>
            </a:r>
            <a:endParaRPr b="0" i="0" sz="7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Alaska Fairbanks</a:t>
            </a:r>
            <a:endParaRPr b="0" i="0" sz="1400" u="none" cap="none" strike="noStrike">
              <a:solidFill>
                <a:schemeClr val="dk1"/>
              </a:solidFill>
              <a:latin typeface="Open Sans"/>
              <a:ea typeface="Open Sans"/>
              <a:cs typeface="Open Sans"/>
              <a:sym typeface="Open Sans"/>
            </a:endParaRPr>
          </a:p>
        </p:txBody>
      </p:sp>
      <p:cxnSp>
        <p:nvCxnSpPr>
          <p:cNvPr id="370" name="Google Shape;370;p47"/>
          <p:cNvCxnSpPr/>
          <p:nvPr/>
        </p:nvCxnSpPr>
        <p:spPr>
          <a:xfrm rot="10800000">
            <a:off x="1516710" y="4430686"/>
            <a:ext cx="669600" cy="0"/>
          </a:xfrm>
          <a:prstGeom prst="straightConnector1">
            <a:avLst/>
          </a:prstGeom>
          <a:noFill/>
          <a:ln cap="flat" cmpd="sng" w="9525">
            <a:solidFill>
              <a:schemeClr val="dk1"/>
            </a:solidFill>
            <a:prstDash val="solid"/>
            <a:round/>
            <a:headEnd len="sm" w="sm" type="oval"/>
            <a:tailEnd len="sm" w="sm" type="none"/>
          </a:ln>
        </p:spPr>
      </p:cxnSp>
      <p:sp>
        <p:nvSpPr>
          <p:cNvPr id="371" name="Google Shape;371;p47"/>
          <p:cNvSpPr/>
          <p:nvPr/>
        </p:nvSpPr>
        <p:spPr>
          <a:xfrm>
            <a:off x="3245991" y="817743"/>
            <a:ext cx="1273800" cy="34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Maxar Technologies</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 of Colorado, Boulder</a:t>
            </a:r>
            <a:endParaRPr b="0" i="0" sz="700" u="none" cap="none" strike="noStrike">
              <a:solidFill>
                <a:schemeClr val="dk1"/>
              </a:solidFill>
              <a:latin typeface="Open Sans"/>
              <a:ea typeface="Open Sans"/>
              <a:cs typeface="Open Sans"/>
              <a:sym typeface="Open Sans"/>
            </a:endParaRPr>
          </a:p>
        </p:txBody>
      </p:sp>
      <p:sp>
        <p:nvSpPr>
          <p:cNvPr id="372" name="Google Shape;372;p47"/>
          <p:cNvSpPr/>
          <p:nvPr/>
        </p:nvSpPr>
        <p:spPr>
          <a:xfrm>
            <a:off x="122051" y="817743"/>
            <a:ext cx="2529300" cy="30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Brigham Young University</a:t>
            </a:r>
            <a:endParaRPr b="0" i="0" sz="7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US Forest Service, Rocky Mountain Research Station</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US Geological Survey, Salt Lake City</a:t>
            </a:r>
            <a:endParaRPr b="0" i="0" sz="700" u="none" cap="none" strike="noStrike">
              <a:solidFill>
                <a:schemeClr val="dk1"/>
              </a:solidFill>
              <a:latin typeface="Open Sans"/>
              <a:ea typeface="Open Sans"/>
              <a:cs typeface="Open Sans"/>
              <a:sym typeface="Open Sans"/>
            </a:endParaRPr>
          </a:p>
        </p:txBody>
      </p:sp>
      <p:sp>
        <p:nvSpPr>
          <p:cNvPr id="373" name="Google Shape;373;p47"/>
          <p:cNvSpPr/>
          <p:nvPr/>
        </p:nvSpPr>
        <p:spPr>
          <a:xfrm>
            <a:off x="4756188" y="810279"/>
            <a:ext cx="1586100" cy="17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Open Sans"/>
                <a:ea typeface="Open Sans"/>
                <a:cs typeface="Open Sans"/>
                <a:sym typeface="Open Sans"/>
              </a:rPr>
              <a:t>University of Wisconsin, Madison</a:t>
            </a:r>
            <a:endParaRPr b="0" i="0" sz="700" u="none" cap="none" strike="noStrike">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nvSpPr>
        <p:spPr>
          <a:xfrm>
            <a:off x="1599438" y="1001485"/>
            <a:ext cx="2760900" cy="666900"/>
          </a:xfrm>
          <a:prstGeom prst="rect">
            <a:avLst/>
          </a:prstGeom>
          <a:noFill/>
          <a:ln>
            <a:noFill/>
          </a:ln>
        </p:spPr>
        <p:txBody>
          <a:bodyPr anchorCtr="0" anchor="ctr" bIns="34275" lIns="68575" spcFirstLastPara="1" rIns="68575" wrap="square" tIns="34275">
            <a:noAutofit/>
          </a:bodyPr>
          <a:lstStyle/>
          <a:p>
            <a:pPr indent="-285750" lvl="0" marL="285750" marR="0" rtl="0" algn="l">
              <a:lnSpc>
                <a:spcPct val="100000"/>
              </a:lnSpc>
              <a:spcBef>
                <a:spcPts val="0"/>
              </a:spcBef>
              <a:spcAft>
                <a:spcPts val="0"/>
              </a:spcAft>
              <a:buClr>
                <a:srgbClr val="0065B3"/>
              </a:buClr>
              <a:buSzPts val="1170"/>
              <a:buFont typeface="Noto Sans Symbols"/>
              <a:buChar char="▪"/>
            </a:pPr>
            <a:r>
              <a:rPr b="0" i="0" lang="en" sz="1300" u="none" cap="none" strike="noStrike">
                <a:solidFill>
                  <a:srgbClr val="3F3F3F"/>
                </a:solidFill>
                <a:latin typeface="Open Sans"/>
                <a:ea typeface="Open Sans"/>
                <a:cs typeface="Open Sans"/>
                <a:sym typeface="Open Sans"/>
              </a:rPr>
              <a:t>Poverty reduction &amp; resilience</a:t>
            </a:r>
            <a:endParaRPr b="0" i="0" sz="1300" u="none" cap="none" strike="noStrike">
              <a:solidFill>
                <a:srgbClr val="3F3F3F"/>
              </a:solidFill>
              <a:latin typeface="Open Sans"/>
              <a:ea typeface="Open Sans"/>
              <a:cs typeface="Open Sans"/>
              <a:sym typeface="Open Sans"/>
            </a:endParaRPr>
          </a:p>
          <a:p>
            <a:pPr indent="-285750" lvl="0" marL="285750" marR="0" rtl="0" algn="l">
              <a:lnSpc>
                <a:spcPct val="100000"/>
              </a:lnSpc>
              <a:spcBef>
                <a:spcPts val="300"/>
              </a:spcBef>
              <a:spcAft>
                <a:spcPts val="0"/>
              </a:spcAft>
              <a:buClr>
                <a:srgbClr val="0065B3"/>
              </a:buClr>
              <a:buSzPts val="1170"/>
              <a:buFont typeface="Noto Sans Symbols"/>
              <a:buChar char="▪"/>
            </a:pPr>
            <a:r>
              <a:rPr b="0" i="0" lang="en" sz="1300" u="none" cap="none" strike="noStrike">
                <a:solidFill>
                  <a:srgbClr val="3F3F3F"/>
                </a:solidFill>
                <a:latin typeface="Open Sans"/>
                <a:ea typeface="Open Sans"/>
                <a:cs typeface="Open Sans"/>
                <a:sym typeface="Open Sans"/>
              </a:rPr>
              <a:t>Data-dependent issues in data-scarce places</a:t>
            </a:r>
            <a:endParaRPr b="0" i="0" sz="1300" u="none" cap="none" strike="noStrike">
              <a:solidFill>
                <a:srgbClr val="3F3F3F"/>
              </a:solidFill>
              <a:latin typeface="Open Sans"/>
              <a:ea typeface="Open Sans"/>
              <a:cs typeface="Open Sans"/>
              <a:sym typeface="Open Sans"/>
            </a:endParaRPr>
          </a:p>
          <a:p>
            <a:pPr indent="-285750" lvl="0" marL="285750" marR="0" rtl="0" algn="l">
              <a:lnSpc>
                <a:spcPct val="100000"/>
              </a:lnSpc>
              <a:spcBef>
                <a:spcPts val="300"/>
              </a:spcBef>
              <a:spcAft>
                <a:spcPts val="300"/>
              </a:spcAft>
              <a:buClr>
                <a:srgbClr val="0065B3"/>
              </a:buClr>
              <a:buSzPts val="1170"/>
              <a:buFont typeface="Noto Sans Symbols"/>
              <a:buChar char="▪"/>
            </a:pPr>
            <a:r>
              <a:rPr b="0" i="0" lang="en" sz="1300" u="none" cap="none" strike="noStrike">
                <a:solidFill>
                  <a:srgbClr val="3F3F3F"/>
                </a:solidFill>
                <a:latin typeface="Open Sans"/>
                <a:ea typeface="Open Sans"/>
                <a:cs typeface="Open Sans"/>
                <a:sym typeface="Open Sans"/>
              </a:rPr>
              <a:t>International field presence</a:t>
            </a:r>
            <a:endParaRPr b="0" i="0" sz="1300" u="none" cap="none" strike="noStrike">
              <a:solidFill>
                <a:srgbClr val="3F3F3F"/>
              </a:solidFill>
              <a:latin typeface="Open Sans"/>
              <a:ea typeface="Open Sans"/>
              <a:cs typeface="Open Sans"/>
              <a:sym typeface="Open Sans"/>
            </a:endParaRPr>
          </a:p>
        </p:txBody>
      </p:sp>
      <p:sp>
        <p:nvSpPr>
          <p:cNvPr id="379" name="Google Shape;379;p48"/>
          <p:cNvSpPr txBox="1"/>
          <p:nvPr/>
        </p:nvSpPr>
        <p:spPr>
          <a:xfrm>
            <a:off x="1589112" y="2044467"/>
            <a:ext cx="2771100" cy="833100"/>
          </a:xfrm>
          <a:prstGeom prst="rect">
            <a:avLst/>
          </a:prstGeom>
          <a:noFill/>
          <a:ln>
            <a:noFill/>
          </a:ln>
        </p:spPr>
        <p:txBody>
          <a:bodyPr anchorCtr="0" anchor="ctr" bIns="34275" lIns="68575" spcFirstLastPara="1" rIns="68575" wrap="square" tIns="34275">
            <a:noAutofit/>
          </a:bodyPr>
          <a:lstStyle/>
          <a:p>
            <a:pPr indent="-285750" lvl="0" marL="285750" marR="0" rtl="0" algn="l">
              <a:lnSpc>
                <a:spcPct val="100000"/>
              </a:lnSpc>
              <a:spcBef>
                <a:spcPts val="0"/>
              </a:spcBef>
              <a:spcAft>
                <a:spcPts val="0"/>
              </a:spcAft>
              <a:buClr>
                <a:srgbClr val="0065B3"/>
              </a:buClr>
              <a:buSzPts val="1170"/>
              <a:buFont typeface="Noto Sans Symbols"/>
              <a:buChar char="▪"/>
            </a:pPr>
            <a:r>
              <a:rPr b="0" i="0" lang="en" sz="1300" u="none" cap="none" strike="noStrike">
                <a:solidFill>
                  <a:srgbClr val="3F3F3F"/>
                </a:solidFill>
                <a:latin typeface="Open Sans"/>
                <a:ea typeface="Open Sans"/>
                <a:cs typeface="Open Sans"/>
                <a:sym typeface="Open Sans"/>
              </a:rPr>
              <a:t>30+ Earth observing satellite missions, free &amp; open data</a:t>
            </a:r>
            <a:endParaRPr b="0" i="0" sz="1300" u="none" cap="none" strike="noStrike">
              <a:solidFill>
                <a:srgbClr val="3F3F3F"/>
              </a:solidFill>
              <a:latin typeface="Open Sans"/>
              <a:ea typeface="Open Sans"/>
              <a:cs typeface="Open Sans"/>
              <a:sym typeface="Open Sans"/>
            </a:endParaRPr>
          </a:p>
          <a:p>
            <a:pPr indent="-285750" lvl="0" marL="285750" marR="0" rtl="0" algn="l">
              <a:lnSpc>
                <a:spcPct val="100000"/>
              </a:lnSpc>
              <a:spcBef>
                <a:spcPts val="300"/>
              </a:spcBef>
              <a:spcAft>
                <a:spcPts val="0"/>
              </a:spcAft>
              <a:buClr>
                <a:srgbClr val="0065B3"/>
              </a:buClr>
              <a:buSzPts val="1170"/>
              <a:buFont typeface="Noto Sans Symbols"/>
              <a:buChar char="▪"/>
            </a:pPr>
            <a:r>
              <a:rPr b="0" i="0" lang="en" sz="1300" u="none" cap="none" strike="noStrike">
                <a:solidFill>
                  <a:srgbClr val="3F3F3F"/>
                </a:solidFill>
                <a:latin typeface="Open Sans"/>
                <a:ea typeface="Open Sans"/>
                <a:cs typeface="Open Sans"/>
                <a:sym typeface="Open Sans"/>
              </a:rPr>
              <a:t>Major research portfolio</a:t>
            </a:r>
            <a:endParaRPr b="0" i="0" sz="1300" u="none" cap="none" strike="noStrike">
              <a:solidFill>
                <a:srgbClr val="3F3F3F"/>
              </a:solidFill>
              <a:latin typeface="Open Sans"/>
              <a:ea typeface="Open Sans"/>
              <a:cs typeface="Open Sans"/>
              <a:sym typeface="Open Sans"/>
            </a:endParaRPr>
          </a:p>
          <a:p>
            <a:pPr indent="-285750" lvl="0" marL="285750" marR="0" rtl="0" algn="l">
              <a:lnSpc>
                <a:spcPct val="100000"/>
              </a:lnSpc>
              <a:spcBef>
                <a:spcPts val="300"/>
              </a:spcBef>
              <a:spcAft>
                <a:spcPts val="300"/>
              </a:spcAft>
              <a:buClr>
                <a:srgbClr val="0065B3"/>
              </a:buClr>
              <a:buSzPts val="1170"/>
              <a:buFont typeface="Noto Sans Symbols"/>
              <a:buChar char="▪"/>
            </a:pPr>
            <a:r>
              <a:rPr b="0" i="0" lang="en" sz="1300" u="none" cap="none" strike="noStrike">
                <a:solidFill>
                  <a:srgbClr val="3F3F3F"/>
                </a:solidFill>
                <a:latin typeface="Open Sans"/>
                <a:ea typeface="Open Sans"/>
                <a:cs typeface="Open Sans"/>
                <a:sym typeface="Open Sans"/>
              </a:rPr>
              <a:t>Societal benefit from space</a:t>
            </a:r>
            <a:endParaRPr b="0" i="0" sz="1300" u="none" cap="none" strike="noStrike">
              <a:solidFill>
                <a:srgbClr val="3F3F3F"/>
              </a:solidFill>
              <a:latin typeface="Open Sans"/>
              <a:ea typeface="Open Sans"/>
              <a:cs typeface="Open Sans"/>
              <a:sym typeface="Open Sans"/>
            </a:endParaRPr>
          </a:p>
        </p:txBody>
      </p:sp>
      <p:pic>
        <p:nvPicPr>
          <p:cNvPr id="380" name="Google Shape;380;p48"/>
          <p:cNvPicPr preferRelativeResize="0"/>
          <p:nvPr/>
        </p:nvPicPr>
        <p:blipFill rotWithShape="1">
          <a:blip r:embed="rId3">
            <a:alphaModFix/>
          </a:blip>
          <a:srcRect b="0" l="0" r="0" t="0"/>
          <a:stretch/>
        </p:blipFill>
        <p:spPr>
          <a:xfrm>
            <a:off x="465994" y="2170295"/>
            <a:ext cx="702648" cy="581444"/>
          </a:xfrm>
          <a:prstGeom prst="rect">
            <a:avLst/>
          </a:prstGeom>
          <a:noFill/>
          <a:ln>
            <a:noFill/>
          </a:ln>
        </p:spPr>
      </p:pic>
      <p:sp>
        <p:nvSpPr>
          <p:cNvPr id="381" name="Google Shape;381;p48"/>
          <p:cNvSpPr txBox="1"/>
          <p:nvPr/>
        </p:nvSpPr>
        <p:spPr>
          <a:xfrm>
            <a:off x="123823" y="4237815"/>
            <a:ext cx="3412800" cy="308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F3F3F"/>
                </a:solidFill>
                <a:latin typeface="Open Sans"/>
                <a:ea typeface="Open Sans"/>
                <a:cs typeface="Open Sans"/>
                <a:sym typeface="Open Sans"/>
              </a:rPr>
              <a:t>Hub Consortium Members:</a:t>
            </a:r>
            <a:endParaRPr b="1" i="0" sz="1200" u="none" cap="none" strike="noStrike">
              <a:solidFill>
                <a:srgbClr val="3F3F3F"/>
              </a:solidFill>
              <a:latin typeface="Open Sans"/>
              <a:ea typeface="Open Sans"/>
              <a:cs typeface="Open Sans"/>
              <a:sym typeface="Open Sans"/>
            </a:endParaRPr>
          </a:p>
        </p:txBody>
      </p:sp>
      <p:sp>
        <p:nvSpPr>
          <p:cNvPr id="382" name="Google Shape;382;p48"/>
          <p:cNvSpPr txBox="1"/>
          <p:nvPr/>
        </p:nvSpPr>
        <p:spPr>
          <a:xfrm>
            <a:off x="123823" y="3194240"/>
            <a:ext cx="3412800" cy="308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200" u="none" cap="none" strike="noStrike">
                <a:solidFill>
                  <a:srgbClr val="3F3F3F"/>
                </a:solidFill>
                <a:latin typeface="Open Sans"/>
                <a:ea typeface="Open Sans"/>
                <a:cs typeface="Open Sans"/>
                <a:sym typeface="Open Sans"/>
              </a:rPr>
              <a:t>Regional Hub Host Institutions:</a:t>
            </a:r>
            <a:endParaRPr b="1" i="0" sz="1200" u="none" cap="none" strike="noStrike">
              <a:solidFill>
                <a:srgbClr val="3F3F3F"/>
              </a:solidFill>
              <a:latin typeface="Open Sans"/>
              <a:ea typeface="Open Sans"/>
              <a:cs typeface="Open Sans"/>
              <a:sym typeface="Open Sans"/>
            </a:endParaRPr>
          </a:p>
        </p:txBody>
      </p:sp>
      <p:sp>
        <p:nvSpPr>
          <p:cNvPr id="383" name="Google Shape;383;p48"/>
          <p:cNvSpPr txBox="1"/>
          <p:nvPr/>
        </p:nvSpPr>
        <p:spPr>
          <a:xfrm>
            <a:off x="4695167" y="858538"/>
            <a:ext cx="3401400" cy="363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200" u="none" cap="none" strike="noStrike">
                <a:solidFill>
                  <a:srgbClr val="3F3F3F"/>
                </a:solidFill>
                <a:latin typeface="Open Sans"/>
                <a:ea typeface="Open Sans"/>
                <a:cs typeface="Open Sans"/>
                <a:sym typeface="Open Sans"/>
              </a:rPr>
              <a:t>Private sector collaborators:</a:t>
            </a:r>
            <a:endParaRPr b="1" i="0" sz="1200" u="none" cap="none" strike="noStrike">
              <a:solidFill>
                <a:srgbClr val="3F3F3F"/>
              </a:solidFill>
              <a:latin typeface="Open Sans"/>
              <a:ea typeface="Open Sans"/>
              <a:cs typeface="Open Sans"/>
              <a:sym typeface="Open Sans"/>
            </a:endParaRPr>
          </a:p>
        </p:txBody>
      </p:sp>
      <p:sp>
        <p:nvSpPr>
          <p:cNvPr id="384" name="Google Shape;384;p48"/>
          <p:cNvSpPr txBox="1"/>
          <p:nvPr/>
        </p:nvSpPr>
        <p:spPr>
          <a:xfrm>
            <a:off x="129397" y="57149"/>
            <a:ext cx="7442400" cy="6276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rgbClr val="000000"/>
              </a:buClr>
              <a:buSzPts val="2400"/>
              <a:buFont typeface="Arial"/>
              <a:buNone/>
            </a:pPr>
            <a:r>
              <a:rPr b="1" i="0" lang="en" sz="2400" u="none" cap="none" strike="noStrike">
                <a:solidFill>
                  <a:schemeClr val="lt1"/>
                </a:solidFill>
                <a:latin typeface="Open Sans"/>
                <a:ea typeface="Open Sans"/>
                <a:cs typeface="Open Sans"/>
                <a:sym typeface="Open Sans"/>
              </a:rPr>
              <a:t>Who Is SERVIR?</a:t>
            </a:r>
            <a:endParaRPr b="0" i="0" sz="1400" u="none" cap="none" strike="noStrike">
              <a:solidFill>
                <a:srgbClr val="000000"/>
              </a:solidFill>
              <a:latin typeface="Arial"/>
              <a:ea typeface="Arial"/>
              <a:cs typeface="Arial"/>
              <a:sym typeface="Arial"/>
            </a:endParaRPr>
          </a:p>
        </p:txBody>
      </p:sp>
      <p:sp>
        <p:nvSpPr>
          <p:cNvPr id="385" name="Google Shape;385;p48"/>
          <p:cNvSpPr txBox="1"/>
          <p:nvPr/>
        </p:nvSpPr>
        <p:spPr>
          <a:xfrm>
            <a:off x="4695167" y="3149045"/>
            <a:ext cx="4280700" cy="967200"/>
          </a:xfrm>
          <a:prstGeom prst="rect">
            <a:avLst/>
          </a:prstGeom>
          <a:noFill/>
          <a:ln>
            <a:noFill/>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1500"/>
              <a:buFont typeface="Arial"/>
              <a:buNone/>
            </a:pPr>
            <a:r>
              <a:t/>
            </a:r>
            <a:endParaRPr b="0" i="0" sz="400" u="none" cap="none" strike="noStrike">
              <a:solidFill>
                <a:srgbClr val="17395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3F3F3F"/>
                </a:solidFill>
                <a:latin typeface="Open Sans"/>
                <a:ea typeface="Open Sans"/>
                <a:cs typeface="Open Sans"/>
                <a:sym typeface="Open Sans"/>
              </a:rPr>
              <a:t>Research collaborators</a:t>
            </a:r>
            <a:r>
              <a:rPr b="0" i="0" lang="en" sz="1200" u="none" cap="none" strike="noStrike">
                <a:solidFill>
                  <a:srgbClr val="3F3F3F"/>
                </a:solidFill>
                <a:latin typeface="Open Sans"/>
                <a:ea typeface="Open Sans"/>
                <a:cs typeface="Open Sans"/>
                <a:sym typeface="Open Sans"/>
              </a:rPr>
              <a:t>: 20+ US universities &amp; research centers through the SERVIR Applied Sciences Team; ITC, in-region university networks</a:t>
            </a:r>
            <a:endParaRPr b="0" i="0" sz="1400" u="none" cap="none" strike="noStrike">
              <a:solidFill>
                <a:srgbClr val="3F3F3F"/>
              </a:solidFill>
              <a:latin typeface="Arial"/>
              <a:ea typeface="Arial"/>
              <a:cs typeface="Arial"/>
              <a:sym typeface="Arial"/>
            </a:endParaRPr>
          </a:p>
        </p:txBody>
      </p:sp>
      <p:pic>
        <p:nvPicPr>
          <p:cNvPr id="386" name="Google Shape;386;p48"/>
          <p:cNvPicPr preferRelativeResize="0"/>
          <p:nvPr/>
        </p:nvPicPr>
        <p:blipFill rotWithShape="1">
          <a:blip r:embed="rId4">
            <a:alphaModFix/>
          </a:blip>
          <a:srcRect b="0" l="0" r="0" t="0"/>
          <a:stretch/>
        </p:blipFill>
        <p:spPr>
          <a:xfrm>
            <a:off x="8610795" y="1878737"/>
            <a:ext cx="355764" cy="355764"/>
          </a:xfrm>
          <a:prstGeom prst="rect">
            <a:avLst/>
          </a:prstGeom>
          <a:noFill/>
          <a:ln>
            <a:noFill/>
          </a:ln>
        </p:spPr>
      </p:pic>
      <p:pic>
        <p:nvPicPr>
          <p:cNvPr id="387" name="Google Shape;387;p48"/>
          <p:cNvPicPr preferRelativeResize="0"/>
          <p:nvPr/>
        </p:nvPicPr>
        <p:blipFill rotWithShape="1">
          <a:blip r:embed="rId5">
            <a:alphaModFix/>
          </a:blip>
          <a:srcRect b="0" l="0" r="0" t="0"/>
          <a:stretch/>
        </p:blipFill>
        <p:spPr>
          <a:xfrm>
            <a:off x="7001203" y="1922753"/>
            <a:ext cx="737774" cy="268980"/>
          </a:xfrm>
          <a:prstGeom prst="rect">
            <a:avLst/>
          </a:prstGeom>
          <a:noFill/>
          <a:ln>
            <a:noFill/>
          </a:ln>
        </p:spPr>
      </p:pic>
      <p:pic>
        <p:nvPicPr>
          <p:cNvPr id="388" name="Google Shape;388;p48"/>
          <p:cNvPicPr preferRelativeResize="0"/>
          <p:nvPr/>
        </p:nvPicPr>
        <p:blipFill rotWithShape="1">
          <a:blip r:embed="rId6">
            <a:alphaModFix/>
          </a:blip>
          <a:srcRect b="0" l="0" r="0" t="0"/>
          <a:stretch/>
        </p:blipFill>
        <p:spPr>
          <a:xfrm>
            <a:off x="8028021" y="1893590"/>
            <a:ext cx="293729" cy="327883"/>
          </a:xfrm>
          <a:prstGeom prst="rect">
            <a:avLst/>
          </a:prstGeom>
          <a:noFill/>
          <a:ln>
            <a:noFill/>
          </a:ln>
        </p:spPr>
      </p:pic>
      <p:pic>
        <p:nvPicPr>
          <p:cNvPr id="389" name="Google Shape;389;p48"/>
          <p:cNvPicPr preferRelativeResize="0"/>
          <p:nvPr/>
        </p:nvPicPr>
        <p:blipFill rotWithShape="1">
          <a:blip r:embed="rId7">
            <a:alphaModFix/>
          </a:blip>
          <a:srcRect b="0" l="0" r="0" t="0"/>
          <a:stretch/>
        </p:blipFill>
        <p:spPr>
          <a:xfrm>
            <a:off x="6356395" y="1875485"/>
            <a:ext cx="355764" cy="355764"/>
          </a:xfrm>
          <a:prstGeom prst="rect">
            <a:avLst/>
          </a:prstGeom>
          <a:noFill/>
          <a:ln>
            <a:noFill/>
          </a:ln>
        </p:spPr>
      </p:pic>
      <p:sp>
        <p:nvSpPr>
          <p:cNvPr id="390" name="Google Shape;390;p48"/>
          <p:cNvSpPr/>
          <p:nvPr/>
        </p:nvSpPr>
        <p:spPr>
          <a:xfrm>
            <a:off x="4695167" y="1895527"/>
            <a:ext cx="1605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3F3F3F"/>
                </a:solidFill>
                <a:latin typeface="Open Sans"/>
                <a:ea typeface="Open Sans"/>
                <a:cs typeface="Open Sans"/>
                <a:sym typeface="Open Sans"/>
              </a:rPr>
              <a:t>USG collaborators</a:t>
            </a:r>
            <a:r>
              <a:rPr b="0" i="0" lang="en" sz="1200" u="none" cap="none" strike="noStrike">
                <a:solidFill>
                  <a:srgbClr val="3F3F3F"/>
                </a:solidFill>
                <a:latin typeface="Open Sans"/>
                <a:ea typeface="Open Sans"/>
                <a:cs typeface="Open Sans"/>
                <a:sym typeface="Open Sans"/>
              </a:rPr>
              <a:t>:</a:t>
            </a:r>
            <a:endParaRPr b="0" i="0" sz="1400" u="none" cap="none" strike="noStrike">
              <a:solidFill>
                <a:srgbClr val="3F3F3F"/>
              </a:solidFill>
              <a:latin typeface="Arial"/>
              <a:ea typeface="Arial"/>
              <a:cs typeface="Arial"/>
              <a:sym typeface="Arial"/>
            </a:endParaRPr>
          </a:p>
        </p:txBody>
      </p:sp>
      <p:sp>
        <p:nvSpPr>
          <p:cNvPr id="391" name="Google Shape;391;p48"/>
          <p:cNvSpPr/>
          <p:nvPr/>
        </p:nvSpPr>
        <p:spPr>
          <a:xfrm>
            <a:off x="4695167" y="2380436"/>
            <a:ext cx="42963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3F3F3F"/>
                </a:solidFill>
                <a:latin typeface="Open Sans"/>
                <a:ea typeface="Open Sans"/>
                <a:cs typeface="Open Sans"/>
                <a:sym typeface="Open Sans"/>
              </a:rPr>
              <a:t>Intergovernmental, NGO collaborators</a:t>
            </a:r>
            <a:r>
              <a:rPr b="0" i="0" lang="en" sz="1200" u="none" cap="none" strike="noStrike">
                <a:solidFill>
                  <a:srgbClr val="3F3F3F"/>
                </a:solidFill>
                <a:latin typeface="Open Sans"/>
                <a:ea typeface="Open Sans"/>
                <a:cs typeface="Open Sans"/>
                <a:sym typeface="Open Sans"/>
              </a:rPr>
              <a:t>:</a:t>
            </a:r>
            <a:endParaRPr b="0" i="0" sz="1400" u="none" cap="none" strike="noStrike">
              <a:solidFill>
                <a:srgbClr val="3F3F3F"/>
              </a:solidFill>
              <a:latin typeface="Arial"/>
              <a:ea typeface="Arial"/>
              <a:cs typeface="Arial"/>
              <a:sym typeface="Arial"/>
            </a:endParaRPr>
          </a:p>
        </p:txBody>
      </p:sp>
      <p:pic>
        <p:nvPicPr>
          <p:cNvPr id="392" name="Google Shape;392;p48"/>
          <p:cNvPicPr preferRelativeResize="0"/>
          <p:nvPr/>
        </p:nvPicPr>
        <p:blipFill rotWithShape="1">
          <a:blip r:embed="rId8">
            <a:alphaModFix/>
          </a:blip>
          <a:srcRect b="0" l="0" r="0" t="0"/>
          <a:stretch/>
        </p:blipFill>
        <p:spPr>
          <a:xfrm>
            <a:off x="6178066" y="2758405"/>
            <a:ext cx="830583" cy="364953"/>
          </a:xfrm>
          <a:prstGeom prst="rect">
            <a:avLst/>
          </a:prstGeom>
          <a:noFill/>
          <a:ln>
            <a:noFill/>
          </a:ln>
        </p:spPr>
      </p:pic>
      <p:pic>
        <p:nvPicPr>
          <p:cNvPr id="393" name="Google Shape;393;p48"/>
          <p:cNvPicPr preferRelativeResize="0"/>
          <p:nvPr/>
        </p:nvPicPr>
        <p:blipFill rotWithShape="1">
          <a:blip r:embed="rId9">
            <a:alphaModFix/>
          </a:blip>
          <a:srcRect b="0" l="0" r="0" t="0"/>
          <a:stretch/>
        </p:blipFill>
        <p:spPr>
          <a:xfrm>
            <a:off x="8242901" y="2813580"/>
            <a:ext cx="722417" cy="254602"/>
          </a:xfrm>
          <a:prstGeom prst="rect">
            <a:avLst/>
          </a:prstGeom>
          <a:noFill/>
          <a:ln>
            <a:noFill/>
          </a:ln>
        </p:spPr>
      </p:pic>
      <p:pic>
        <p:nvPicPr>
          <p:cNvPr id="394" name="Google Shape;394;p48"/>
          <p:cNvPicPr preferRelativeResize="0"/>
          <p:nvPr/>
        </p:nvPicPr>
        <p:blipFill rotWithShape="1">
          <a:blip r:embed="rId10">
            <a:alphaModFix/>
          </a:blip>
          <a:srcRect b="0" l="0" r="0" t="0"/>
          <a:stretch/>
        </p:blipFill>
        <p:spPr>
          <a:xfrm>
            <a:off x="4637939" y="2545583"/>
            <a:ext cx="1328417" cy="790596"/>
          </a:xfrm>
          <a:prstGeom prst="rect">
            <a:avLst/>
          </a:prstGeom>
          <a:noFill/>
          <a:ln>
            <a:noFill/>
          </a:ln>
        </p:spPr>
      </p:pic>
      <p:cxnSp>
        <p:nvCxnSpPr>
          <p:cNvPr id="395" name="Google Shape;395;p48"/>
          <p:cNvCxnSpPr/>
          <p:nvPr/>
        </p:nvCxnSpPr>
        <p:spPr>
          <a:xfrm rot="10800000">
            <a:off x="4572000" y="1777248"/>
            <a:ext cx="4572000" cy="0"/>
          </a:xfrm>
          <a:prstGeom prst="straightConnector1">
            <a:avLst/>
          </a:prstGeom>
          <a:noFill/>
          <a:ln cap="flat" cmpd="sng" w="9525">
            <a:solidFill>
              <a:srgbClr val="A5A5A5"/>
            </a:solidFill>
            <a:prstDash val="dot"/>
            <a:round/>
            <a:headEnd len="sm" w="sm" type="none"/>
            <a:tailEnd len="sm" w="sm" type="none"/>
          </a:ln>
        </p:spPr>
      </p:cxnSp>
      <p:cxnSp>
        <p:nvCxnSpPr>
          <p:cNvPr id="396" name="Google Shape;396;p48"/>
          <p:cNvCxnSpPr/>
          <p:nvPr/>
        </p:nvCxnSpPr>
        <p:spPr>
          <a:xfrm>
            <a:off x="4572000" y="691081"/>
            <a:ext cx="0" cy="3469800"/>
          </a:xfrm>
          <a:prstGeom prst="straightConnector1">
            <a:avLst/>
          </a:prstGeom>
          <a:noFill/>
          <a:ln cap="flat" cmpd="sng" w="9525">
            <a:solidFill>
              <a:srgbClr val="A5A5A5"/>
            </a:solidFill>
            <a:prstDash val="dot"/>
            <a:round/>
            <a:headEnd len="sm" w="sm" type="none"/>
            <a:tailEnd len="sm" w="sm" type="none"/>
          </a:ln>
        </p:spPr>
      </p:cxnSp>
      <p:cxnSp>
        <p:nvCxnSpPr>
          <p:cNvPr id="397" name="Google Shape;397;p48"/>
          <p:cNvCxnSpPr/>
          <p:nvPr/>
        </p:nvCxnSpPr>
        <p:spPr>
          <a:xfrm rot="10800000">
            <a:off x="2435" y="4160953"/>
            <a:ext cx="12200100" cy="0"/>
          </a:xfrm>
          <a:prstGeom prst="straightConnector1">
            <a:avLst/>
          </a:prstGeom>
          <a:noFill/>
          <a:ln cap="flat" cmpd="sng" w="9525">
            <a:solidFill>
              <a:srgbClr val="A5A5A5"/>
            </a:solidFill>
            <a:prstDash val="dot"/>
            <a:round/>
            <a:headEnd len="sm" w="sm" type="none"/>
            <a:tailEnd len="sm" w="sm" type="none"/>
          </a:ln>
        </p:spPr>
      </p:cxnSp>
      <p:cxnSp>
        <p:nvCxnSpPr>
          <p:cNvPr id="398" name="Google Shape;398;p48"/>
          <p:cNvCxnSpPr/>
          <p:nvPr/>
        </p:nvCxnSpPr>
        <p:spPr>
          <a:xfrm rot="10800000">
            <a:off x="-8837" y="3091498"/>
            <a:ext cx="4572000" cy="0"/>
          </a:xfrm>
          <a:prstGeom prst="straightConnector1">
            <a:avLst/>
          </a:prstGeom>
          <a:noFill/>
          <a:ln cap="flat" cmpd="sng" w="9525">
            <a:solidFill>
              <a:srgbClr val="A5A5A5"/>
            </a:solidFill>
            <a:prstDash val="dot"/>
            <a:round/>
            <a:headEnd len="sm" w="sm" type="none"/>
            <a:tailEnd len="sm" w="sm" type="none"/>
          </a:ln>
        </p:spPr>
      </p:cxnSp>
      <p:pic>
        <p:nvPicPr>
          <p:cNvPr id="399" name="Google Shape;399;p48"/>
          <p:cNvPicPr preferRelativeResize="0"/>
          <p:nvPr/>
        </p:nvPicPr>
        <p:blipFill rotWithShape="1">
          <a:blip r:embed="rId11">
            <a:alphaModFix/>
          </a:blip>
          <a:srcRect b="0" l="0" r="0" t="0"/>
          <a:stretch/>
        </p:blipFill>
        <p:spPr>
          <a:xfrm>
            <a:off x="186001" y="818529"/>
            <a:ext cx="1274244" cy="1090106"/>
          </a:xfrm>
          <a:prstGeom prst="rect">
            <a:avLst/>
          </a:prstGeom>
          <a:noFill/>
          <a:ln>
            <a:noFill/>
          </a:ln>
        </p:spPr>
      </p:pic>
      <p:pic>
        <p:nvPicPr>
          <p:cNvPr descr="Google" id="400" name="Google Shape;400;p48"/>
          <p:cNvPicPr preferRelativeResize="0"/>
          <p:nvPr/>
        </p:nvPicPr>
        <p:blipFill rotWithShape="1">
          <a:blip r:embed="rId12">
            <a:alphaModFix/>
          </a:blip>
          <a:srcRect b="0" l="0" r="0" t="0"/>
          <a:stretch/>
        </p:blipFill>
        <p:spPr>
          <a:xfrm>
            <a:off x="4721420" y="1250722"/>
            <a:ext cx="603420" cy="202163"/>
          </a:xfrm>
          <a:prstGeom prst="rect">
            <a:avLst/>
          </a:prstGeom>
          <a:noFill/>
          <a:ln>
            <a:noFill/>
          </a:ln>
        </p:spPr>
      </p:pic>
      <p:pic>
        <p:nvPicPr>
          <p:cNvPr descr="Esri" id="401" name="Google Shape;401;p48"/>
          <p:cNvPicPr preferRelativeResize="0"/>
          <p:nvPr/>
        </p:nvPicPr>
        <p:blipFill rotWithShape="1">
          <a:blip r:embed="rId13">
            <a:alphaModFix/>
          </a:blip>
          <a:srcRect b="0" l="0" r="0" t="0"/>
          <a:stretch/>
        </p:blipFill>
        <p:spPr>
          <a:xfrm>
            <a:off x="7463081" y="1209851"/>
            <a:ext cx="429503" cy="243274"/>
          </a:xfrm>
          <a:prstGeom prst="rect">
            <a:avLst/>
          </a:prstGeom>
          <a:noFill/>
          <a:ln>
            <a:noFill/>
          </a:ln>
        </p:spPr>
      </p:pic>
      <p:pic>
        <p:nvPicPr>
          <p:cNvPr id="402" name="Google Shape;402;p48"/>
          <p:cNvPicPr preferRelativeResize="0"/>
          <p:nvPr/>
        </p:nvPicPr>
        <p:blipFill rotWithShape="1">
          <a:blip r:embed="rId14">
            <a:alphaModFix/>
          </a:blip>
          <a:srcRect b="0" l="0" r="0" t="0"/>
          <a:stretch/>
        </p:blipFill>
        <p:spPr>
          <a:xfrm>
            <a:off x="7969113" y="1225672"/>
            <a:ext cx="348565" cy="243274"/>
          </a:xfrm>
          <a:prstGeom prst="rect">
            <a:avLst/>
          </a:prstGeom>
          <a:noFill/>
          <a:ln>
            <a:noFill/>
          </a:ln>
        </p:spPr>
      </p:pic>
      <p:pic>
        <p:nvPicPr>
          <p:cNvPr id="403" name="Google Shape;403;p48"/>
          <p:cNvPicPr preferRelativeResize="0"/>
          <p:nvPr/>
        </p:nvPicPr>
        <p:blipFill rotWithShape="1">
          <a:blip r:embed="rId15">
            <a:alphaModFix/>
          </a:blip>
          <a:srcRect b="0" l="0" r="0" t="0"/>
          <a:stretch/>
        </p:blipFill>
        <p:spPr>
          <a:xfrm>
            <a:off x="6137684" y="1280727"/>
            <a:ext cx="805632" cy="137129"/>
          </a:xfrm>
          <a:prstGeom prst="rect">
            <a:avLst/>
          </a:prstGeom>
          <a:noFill/>
          <a:ln>
            <a:noFill/>
          </a:ln>
        </p:spPr>
      </p:pic>
      <p:pic>
        <p:nvPicPr>
          <p:cNvPr id="404" name="Google Shape;404;p48"/>
          <p:cNvPicPr preferRelativeResize="0"/>
          <p:nvPr/>
        </p:nvPicPr>
        <p:blipFill rotWithShape="1">
          <a:blip r:embed="rId16">
            <a:alphaModFix/>
          </a:blip>
          <a:srcRect b="0" l="0" r="0" t="0"/>
          <a:stretch/>
        </p:blipFill>
        <p:spPr>
          <a:xfrm>
            <a:off x="6984176" y="1238849"/>
            <a:ext cx="417362" cy="206725"/>
          </a:xfrm>
          <a:prstGeom prst="rect">
            <a:avLst/>
          </a:prstGeom>
          <a:noFill/>
          <a:ln>
            <a:noFill/>
          </a:ln>
        </p:spPr>
      </p:pic>
      <p:pic>
        <p:nvPicPr>
          <p:cNvPr id="405" name="Google Shape;405;p48"/>
          <p:cNvPicPr preferRelativeResize="0"/>
          <p:nvPr/>
        </p:nvPicPr>
        <p:blipFill rotWithShape="1">
          <a:blip r:embed="rId17">
            <a:alphaModFix/>
          </a:blip>
          <a:srcRect b="0" l="0" r="0" t="0"/>
          <a:stretch/>
        </p:blipFill>
        <p:spPr>
          <a:xfrm>
            <a:off x="8376044" y="1256311"/>
            <a:ext cx="605531" cy="170650"/>
          </a:xfrm>
          <a:prstGeom prst="rect">
            <a:avLst/>
          </a:prstGeom>
          <a:noFill/>
          <a:ln>
            <a:noFill/>
          </a:ln>
        </p:spPr>
      </p:pic>
      <p:pic>
        <p:nvPicPr>
          <p:cNvPr id="406" name="Google Shape;406;p48"/>
          <p:cNvPicPr preferRelativeResize="0"/>
          <p:nvPr/>
        </p:nvPicPr>
        <p:blipFill rotWithShape="1">
          <a:blip r:embed="rId18">
            <a:alphaModFix/>
          </a:blip>
          <a:srcRect b="0" l="0" r="0" t="0"/>
          <a:stretch/>
        </p:blipFill>
        <p:spPr>
          <a:xfrm>
            <a:off x="5361750" y="1265004"/>
            <a:ext cx="697358" cy="173598"/>
          </a:xfrm>
          <a:prstGeom prst="rect">
            <a:avLst/>
          </a:prstGeom>
          <a:noFill/>
          <a:ln>
            <a:noFill/>
          </a:ln>
        </p:spPr>
      </p:pic>
      <p:pic>
        <p:nvPicPr>
          <p:cNvPr descr="Picture 21" id="407" name="Google Shape;407;p48"/>
          <p:cNvPicPr preferRelativeResize="0"/>
          <p:nvPr/>
        </p:nvPicPr>
        <p:blipFill rotWithShape="1">
          <a:blip r:embed="rId19">
            <a:alphaModFix/>
          </a:blip>
          <a:srcRect b="0" l="0" r="0" t="0"/>
          <a:stretch/>
        </p:blipFill>
        <p:spPr>
          <a:xfrm>
            <a:off x="2032649" y="3610554"/>
            <a:ext cx="916856" cy="303097"/>
          </a:xfrm>
          <a:prstGeom prst="rect">
            <a:avLst/>
          </a:prstGeom>
          <a:noFill/>
          <a:ln>
            <a:noFill/>
          </a:ln>
        </p:spPr>
      </p:pic>
      <p:pic>
        <p:nvPicPr>
          <p:cNvPr descr="Picture 23" id="408" name="Google Shape;408;p48"/>
          <p:cNvPicPr preferRelativeResize="0"/>
          <p:nvPr/>
        </p:nvPicPr>
        <p:blipFill rotWithShape="1">
          <a:blip r:embed="rId20">
            <a:alphaModFix/>
          </a:blip>
          <a:srcRect b="0" l="0" r="0" t="0"/>
          <a:stretch/>
        </p:blipFill>
        <p:spPr>
          <a:xfrm>
            <a:off x="3874294" y="3605094"/>
            <a:ext cx="606698" cy="298210"/>
          </a:xfrm>
          <a:prstGeom prst="rect">
            <a:avLst/>
          </a:prstGeom>
          <a:noFill/>
          <a:ln>
            <a:noFill/>
          </a:ln>
        </p:spPr>
      </p:pic>
      <p:pic>
        <p:nvPicPr>
          <p:cNvPr id="409" name="Google Shape;409;p48"/>
          <p:cNvPicPr preferRelativeResize="0"/>
          <p:nvPr/>
        </p:nvPicPr>
        <p:blipFill rotWithShape="1">
          <a:blip r:embed="rId21">
            <a:alphaModFix/>
          </a:blip>
          <a:srcRect b="0" l="0" r="0" t="0"/>
          <a:stretch/>
        </p:blipFill>
        <p:spPr>
          <a:xfrm>
            <a:off x="2881442" y="3595940"/>
            <a:ext cx="1004653" cy="375423"/>
          </a:xfrm>
          <a:prstGeom prst="rect">
            <a:avLst/>
          </a:prstGeom>
          <a:noFill/>
          <a:ln>
            <a:noFill/>
          </a:ln>
        </p:spPr>
      </p:pic>
      <p:pic>
        <p:nvPicPr>
          <p:cNvPr id="410" name="Google Shape;410;p48"/>
          <p:cNvPicPr preferRelativeResize="0"/>
          <p:nvPr/>
        </p:nvPicPr>
        <p:blipFill rotWithShape="1">
          <a:blip r:embed="rId22">
            <a:alphaModFix/>
          </a:blip>
          <a:srcRect b="0" l="0" r="0" t="0"/>
          <a:stretch/>
        </p:blipFill>
        <p:spPr>
          <a:xfrm>
            <a:off x="1739319" y="4503838"/>
            <a:ext cx="639466" cy="556255"/>
          </a:xfrm>
          <a:prstGeom prst="rect">
            <a:avLst/>
          </a:prstGeom>
          <a:noFill/>
          <a:ln>
            <a:noFill/>
          </a:ln>
        </p:spPr>
      </p:pic>
      <p:pic>
        <p:nvPicPr>
          <p:cNvPr id="411" name="Google Shape;411;p48"/>
          <p:cNvPicPr preferRelativeResize="0"/>
          <p:nvPr/>
        </p:nvPicPr>
        <p:blipFill rotWithShape="1">
          <a:blip r:embed="rId23">
            <a:alphaModFix/>
          </a:blip>
          <a:srcRect b="0" l="0" r="0" t="0"/>
          <a:stretch/>
        </p:blipFill>
        <p:spPr>
          <a:xfrm>
            <a:off x="879803" y="4539591"/>
            <a:ext cx="757934" cy="484749"/>
          </a:xfrm>
          <a:prstGeom prst="rect">
            <a:avLst/>
          </a:prstGeom>
          <a:noFill/>
          <a:ln>
            <a:noFill/>
          </a:ln>
        </p:spPr>
      </p:pic>
      <p:pic>
        <p:nvPicPr>
          <p:cNvPr id="412" name="Google Shape;412;p48"/>
          <p:cNvPicPr preferRelativeResize="0"/>
          <p:nvPr/>
        </p:nvPicPr>
        <p:blipFill rotWithShape="1">
          <a:blip r:embed="rId24">
            <a:alphaModFix/>
          </a:blip>
          <a:srcRect b="0" l="0" r="0" t="0"/>
          <a:stretch/>
        </p:blipFill>
        <p:spPr>
          <a:xfrm>
            <a:off x="7310303" y="2759717"/>
            <a:ext cx="630945" cy="362329"/>
          </a:xfrm>
          <a:prstGeom prst="rect">
            <a:avLst/>
          </a:prstGeom>
          <a:noFill/>
          <a:ln>
            <a:noFill/>
          </a:ln>
        </p:spPr>
      </p:pic>
      <p:pic>
        <p:nvPicPr>
          <p:cNvPr id="413" name="Google Shape;413;p48"/>
          <p:cNvPicPr preferRelativeResize="0"/>
          <p:nvPr/>
        </p:nvPicPr>
        <p:blipFill rotWithShape="1">
          <a:blip r:embed="rId25">
            <a:alphaModFix/>
          </a:blip>
          <a:srcRect b="0" l="0" r="0" t="0"/>
          <a:stretch/>
        </p:blipFill>
        <p:spPr>
          <a:xfrm>
            <a:off x="4120428" y="4546535"/>
            <a:ext cx="547444" cy="470861"/>
          </a:xfrm>
          <a:prstGeom prst="rect">
            <a:avLst/>
          </a:prstGeom>
          <a:noFill/>
          <a:ln>
            <a:noFill/>
          </a:ln>
        </p:spPr>
      </p:pic>
      <p:pic>
        <p:nvPicPr>
          <p:cNvPr id="414" name="Google Shape;414;p48"/>
          <p:cNvPicPr preferRelativeResize="0"/>
          <p:nvPr/>
        </p:nvPicPr>
        <p:blipFill rotWithShape="1">
          <a:blip r:embed="rId26">
            <a:alphaModFix/>
          </a:blip>
          <a:srcRect b="0" l="0" r="0" t="0"/>
          <a:stretch/>
        </p:blipFill>
        <p:spPr>
          <a:xfrm>
            <a:off x="3078372" y="4621690"/>
            <a:ext cx="940474" cy="320550"/>
          </a:xfrm>
          <a:prstGeom prst="rect">
            <a:avLst/>
          </a:prstGeom>
          <a:noFill/>
          <a:ln>
            <a:noFill/>
          </a:ln>
        </p:spPr>
      </p:pic>
      <p:pic>
        <p:nvPicPr>
          <p:cNvPr id="415" name="Google Shape;415;p48"/>
          <p:cNvPicPr preferRelativeResize="0"/>
          <p:nvPr/>
        </p:nvPicPr>
        <p:blipFill rotWithShape="1">
          <a:blip r:embed="rId27">
            <a:alphaModFix/>
          </a:blip>
          <a:srcRect b="0" l="12452" r="16103" t="0"/>
          <a:stretch/>
        </p:blipFill>
        <p:spPr>
          <a:xfrm>
            <a:off x="2480367" y="4464889"/>
            <a:ext cx="496423" cy="634152"/>
          </a:xfrm>
          <a:prstGeom prst="rect">
            <a:avLst/>
          </a:prstGeom>
          <a:noFill/>
          <a:ln>
            <a:noFill/>
          </a:ln>
        </p:spPr>
      </p:pic>
      <p:pic>
        <p:nvPicPr>
          <p:cNvPr id="416" name="Google Shape;416;p48"/>
          <p:cNvPicPr preferRelativeResize="0"/>
          <p:nvPr/>
        </p:nvPicPr>
        <p:blipFill rotWithShape="1">
          <a:blip r:embed="rId28">
            <a:alphaModFix/>
          </a:blip>
          <a:srcRect b="0" l="0" r="0" t="0"/>
          <a:stretch/>
        </p:blipFill>
        <p:spPr>
          <a:xfrm>
            <a:off x="207873" y="3536012"/>
            <a:ext cx="812607" cy="379996"/>
          </a:xfrm>
          <a:prstGeom prst="rect">
            <a:avLst/>
          </a:prstGeom>
          <a:noFill/>
          <a:ln>
            <a:noFill/>
          </a:ln>
        </p:spPr>
      </p:pic>
      <p:pic>
        <p:nvPicPr>
          <p:cNvPr descr="ICRISAT – Science of discovery to science of delivery" id="417" name="Google Shape;417;p48"/>
          <p:cNvPicPr preferRelativeResize="0"/>
          <p:nvPr/>
        </p:nvPicPr>
        <p:blipFill rotWithShape="1">
          <a:blip r:embed="rId29">
            <a:alphaModFix/>
          </a:blip>
          <a:srcRect b="0" l="0" r="0" t="0"/>
          <a:stretch/>
        </p:blipFill>
        <p:spPr>
          <a:xfrm>
            <a:off x="1199276" y="3585725"/>
            <a:ext cx="702457" cy="317407"/>
          </a:xfrm>
          <a:prstGeom prst="rect">
            <a:avLst/>
          </a:prstGeom>
          <a:noFill/>
          <a:ln>
            <a:noFill/>
          </a:ln>
        </p:spPr>
      </p:pic>
      <p:pic>
        <p:nvPicPr>
          <p:cNvPr descr="A picture containing text, athletic game, sport, basketball&#10;&#10;Description automatically generated" id="418" name="Google Shape;418;p48"/>
          <p:cNvPicPr preferRelativeResize="0"/>
          <p:nvPr/>
        </p:nvPicPr>
        <p:blipFill rotWithShape="1">
          <a:blip r:embed="rId30">
            <a:alphaModFix/>
          </a:blip>
          <a:srcRect b="0" l="0" r="0" t="0"/>
          <a:stretch/>
        </p:blipFill>
        <p:spPr>
          <a:xfrm>
            <a:off x="5902849" y="4642239"/>
            <a:ext cx="552431" cy="279452"/>
          </a:xfrm>
          <a:prstGeom prst="rect">
            <a:avLst/>
          </a:prstGeom>
          <a:noFill/>
          <a:ln>
            <a:noFill/>
          </a:ln>
        </p:spPr>
      </p:pic>
      <p:pic>
        <p:nvPicPr>
          <p:cNvPr descr="A picture containing text&#10;&#10;Description automatically generated" id="419" name="Google Shape;419;p48"/>
          <p:cNvPicPr preferRelativeResize="0"/>
          <p:nvPr/>
        </p:nvPicPr>
        <p:blipFill rotWithShape="1">
          <a:blip r:embed="rId31">
            <a:alphaModFix/>
          </a:blip>
          <a:srcRect b="0" l="0" r="0" t="0"/>
          <a:stretch/>
        </p:blipFill>
        <p:spPr>
          <a:xfrm>
            <a:off x="8521973" y="4561277"/>
            <a:ext cx="441378" cy="441378"/>
          </a:xfrm>
          <a:prstGeom prst="rect">
            <a:avLst/>
          </a:prstGeom>
          <a:noFill/>
          <a:ln>
            <a:noFill/>
          </a:ln>
        </p:spPr>
      </p:pic>
      <p:pic>
        <p:nvPicPr>
          <p:cNvPr descr="Logo&#10;&#10;Description automatically generated" id="420" name="Google Shape;420;p48"/>
          <p:cNvPicPr preferRelativeResize="0"/>
          <p:nvPr/>
        </p:nvPicPr>
        <p:blipFill rotWithShape="1">
          <a:blip r:embed="rId32">
            <a:alphaModFix/>
          </a:blip>
          <a:srcRect b="0" l="0" r="0" t="0"/>
          <a:stretch/>
        </p:blipFill>
        <p:spPr>
          <a:xfrm>
            <a:off x="5280561" y="4521612"/>
            <a:ext cx="520706" cy="520706"/>
          </a:xfrm>
          <a:prstGeom prst="rect">
            <a:avLst/>
          </a:prstGeom>
          <a:noFill/>
          <a:ln>
            <a:noFill/>
          </a:ln>
        </p:spPr>
      </p:pic>
      <p:pic>
        <p:nvPicPr>
          <p:cNvPr descr="Logo&#10;&#10;Description automatically generated with medium confidence" id="421" name="Google Shape;421;p48"/>
          <p:cNvPicPr preferRelativeResize="0"/>
          <p:nvPr/>
        </p:nvPicPr>
        <p:blipFill rotWithShape="1">
          <a:blip r:embed="rId33">
            <a:alphaModFix/>
          </a:blip>
          <a:srcRect b="0" l="0" r="0" t="0"/>
          <a:stretch/>
        </p:blipFill>
        <p:spPr>
          <a:xfrm>
            <a:off x="4769454" y="4577203"/>
            <a:ext cx="409523" cy="409523"/>
          </a:xfrm>
          <a:prstGeom prst="rect">
            <a:avLst/>
          </a:prstGeom>
          <a:noFill/>
          <a:ln>
            <a:noFill/>
          </a:ln>
        </p:spPr>
      </p:pic>
      <p:pic>
        <p:nvPicPr>
          <p:cNvPr descr="Logo, company name&#10;&#10;Description automatically generated" id="422" name="Google Shape;422;p48"/>
          <p:cNvPicPr preferRelativeResize="0"/>
          <p:nvPr/>
        </p:nvPicPr>
        <p:blipFill rotWithShape="1">
          <a:blip r:embed="rId34">
            <a:alphaModFix/>
          </a:blip>
          <a:srcRect b="0" l="0" r="0" t="0"/>
          <a:stretch/>
        </p:blipFill>
        <p:spPr>
          <a:xfrm>
            <a:off x="6556862" y="4642240"/>
            <a:ext cx="793895" cy="279451"/>
          </a:xfrm>
          <a:prstGeom prst="rect">
            <a:avLst/>
          </a:prstGeom>
          <a:noFill/>
          <a:ln>
            <a:noFill/>
          </a:ln>
        </p:spPr>
      </p:pic>
      <p:pic>
        <p:nvPicPr>
          <p:cNvPr id="423" name="Google Shape;423;p48"/>
          <p:cNvPicPr preferRelativeResize="0"/>
          <p:nvPr/>
        </p:nvPicPr>
        <p:blipFill rotWithShape="1">
          <a:blip r:embed="rId35">
            <a:alphaModFix/>
          </a:blip>
          <a:srcRect b="0" l="0" r="0" t="0"/>
          <a:stretch/>
        </p:blipFill>
        <p:spPr>
          <a:xfrm>
            <a:off x="7452339" y="4521612"/>
            <a:ext cx="418257" cy="520706"/>
          </a:xfrm>
          <a:prstGeom prst="rect">
            <a:avLst/>
          </a:prstGeom>
          <a:noFill/>
          <a:ln>
            <a:noFill/>
          </a:ln>
        </p:spPr>
      </p:pic>
      <p:pic>
        <p:nvPicPr>
          <p:cNvPr descr="Christ Episcopal School" id="424" name="Google Shape;424;p48"/>
          <p:cNvPicPr preferRelativeResize="0"/>
          <p:nvPr/>
        </p:nvPicPr>
        <p:blipFill rotWithShape="1">
          <a:blip r:embed="rId36">
            <a:alphaModFix/>
          </a:blip>
          <a:srcRect b="3087" l="9371" r="9492" t="2767"/>
          <a:stretch/>
        </p:blipFill>
        <p:spPr>
          <a:xfrm>
            <a:off x="7972178" y="4575857"/>
            <a:ext cx="448217" cy="412217"/>
          </a:xfrm>
          <a:prstGeom prst="rect">
            <a:avLst/>
          </a:prstGeom>
          <a:noFill/>
          <a:ln>
            <a:noFill/>
          </a:ln>
        </p:spPr>
      </p:pic>
      <p:pic>
        <p:nvPicPr>
          <p:cNvPr descr="Beta loop (B-LOOP) - Co-UDlabs" id="425" name="Google Shape;425;p48"/>
          <p:cNvPicPr preferRelativeResize="0"/>
          <p:nvPr/>
        </p:nvPicPr>
        <p:blipFill rotWithShape="1">
          <a:blip r:embed="rId37">
            <a:alphaModFix/>
          </a:blip>
          <a:srcRect b="38220" l="6169" r="5059" t="42645"/>
          <a:stretch/>
        </p:blipFill>
        <p:spPr>
          <a:xfrm>
            <a:off x="183371" y="4717856"/>
            <a:ext cx="594850" cy="1282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pic>
        <p:nvPicPr>
          <p:cNvPr id="430" name="Google Shape;430;p49"/>
          <p:cNvPicPr preferRelativeResize="0"/>
          <p:nvPr/>
        </p:nvPicPr>
        <p:blipFill rotWithShape="1">
          <a:blip r:embed="rId3">
            <a:alphaModFix/>
          </a:blip>
          <a:srcRect b="0" l="0" r="0" t="0"/>
          <a:stretch/>
        </p:blipFill>
        <p:spPr>
          <a:xfrm>
            <a:off x="3075659" y="905501"/>
            <a:ext cx="2689081" cy="442592"/>
          </a:xfrm>
          <a:prstGeom prst="rect">
            <a:avLst/>
          </a:prstGeom>
          <a:noFill/>
          <a:ln>
            <a:noFill/>
          </a:ln>
        </p:spPr>
      </p:pic>
      <p:pic>
        <p:nvPicPr>
          <p:cNvPr id="431" name="Google Shape;431;p49"/>
          <p:cNvPicPr preferRelativeResize="0"/>
          <p:nvPr/>
        </p:nvPicPr>
        <p:blipFill rotWithShape="1">
          <a:blip r:embed="rId4">
            <a:alphaModFix/>
          </a:blip>
          <a:srcRect b="0" l="0" r="0" t="0"/>
          <a:stretch/>
        </p:blipFill>
        <p:spPr>
          <a:xfrm>
            <a:off x="64510" y="1782719"/>
            <a:ext cx="9079490" cy="2240750"/>
          </a:xfrm>
          <a:prstGeom prst="rect">
            <a:avLst/>
          </a:prstGeom>
          <a:noFill/>
          <a:ln>
            <a:noFill/>
          </a:ln>
        </p:spPr>
      </p:pic>
      <p:sp>
        <p:nvSpPr>
          <p:cNvPr id="432" name="Google Shape;432;p49"/>
          <p:cNvSpPr/>
          <p:nvPr/>
        </p:nvSpPr>
        <p:spPr>
          <a:xfrm rot="10800000">
            <a:off x="1085855" y="3781575"/>
            <a:ext cx="6795000" cy="1009500"/>
          </a:xfrm>
          <a:prstGeom prst="uturnArrow">
            <a:avLst>
              <a:gd fmla="val 25000" name="adj1"/>
              <a:gd fmla="val 25000" name="adj2"/>
              <a:gd fmla="val 25000" name="adj3"/>
              <a:gd fmla="val 43750" name="adj4"/>
              <a:gd fmla="val 75000" name="adj5"/>
            </a:avLst>
          </a:prstGeom>
          <a:solidFill>
            <a:srgbClr val="718E9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3" name="Google Shape;433;p49"/>
          <p:cNvSpPr/>
          <p:nvPr/>
        </p:nvSpPr>
        <p:spPr>
          <a:xfrm>
            <a:off x="1666875" y="1782719"/>
            <a:ext cx="924000" cy="141300"/>
          </a:xfrm>
          <a:prstGeom prst="uturnArrow">
            <a:avLst>
              <a:gd fmla="val 25000" name="adj1"/>
              <a:gd fmla="val 25000" name="adj2"/>
              <a:gd fmla="val 25000" name="adj3"/>
              <a:gd fmla="val 43750" name="adj4"/>
              <a:gd fmla="val 75000" name="adj5"/>
            </a:avLst>
          </a:prstGeom>
          <a:solidFill>
            <a:srgbClr val="718E9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4" name="Google Shape;434;p49"/>
          <p:cNvSpPr/>
          <p:nvPr/>
        </p:nvSpPr>
        <p:spPr>
          <a:xfrm>
            <a:off x="1304925" y="1685925"/>
            <a:ext cx="3190800" cy="238200"/>
          </a:xfrm>
          <a:prstGeom prst="uturnArrow">
            <a:avLst>
              <a:gd fmla="val 25000" name="adj1"/>
              <a:gd fmla="val 25000" name="adj2"/>
              <a:gd fmla="val 25000" name="adj3"/>
              <a:gd fmla="val 43750" name="adj4"/>
              <a:gd fmla="val 75000" name="adj5"/>
            </a:avLst>
          </a:prstGeom>
          <a:solidFill>
            <a:srgbClr val="718E9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5" name="Google Shape;435;p49"/>
          <p:cNvSpPr/>
          <p:nvPr/>
        </p:nvSpPr>
        <p:spPr>
          <a:xfrm>
            <a:off x="995363" y="1500508"/>
            <a:ext cx="5243700" cy="442500"/>
          </a:xfrm>
          <a:prstGeom prst="uturnArrow">
            <a:avLst>
              <a:gd fmla="val 25000" name="adj1"/>
              <a:gd fmla="val 25000" name="adj2"/>
              <a:gd fmla="val 25000" name="adj3"/>
              <a:gd fmla="val 43750" name="adj4"/>
              <a:gd fmla="val 75000" name="adj5"/>
            </a:avLst>
          </a:prstGeom>
          <a:solidFill>
            <a:srgbClr val="718E9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6" name="Google Shape;436;p49"/>
          <p:cNvSpPr txBox="1"/>
          <p:nvPr/>
        </p:nvSpPr>
        <p:spPr>
          <a:xfrm>
            <a:off x="129397" y="57149"/>
            <a:ext cx="7442400" cy="6276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rgbClr val="000000"/>
              </a:buClr>
              <a:buSzPts val="2400"/>
              <a:buFont typeface="Arial"/>
              <a:buNone/>
            </a:pPr>
            <a:r>
              <a:rPr b="1" lang="en" sz="2400">
                <a:solidFill>
                  <a:schemeClr val="lt1"/>
                </a:solidFill>
                <a:latin typeface="Open Sans"/>
                <a:ea typeface="Open Sans"/>
                <a:cs typeface="Open Sans"/>
                <a:sym typeface="Open Sans"/>
              </a:rPr>
              <a:t>Geospatial Co-Development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0"/>
          <p:cNvPicPr preferRelativeResize="0"/>
          <p:nvPr/>
        </p:nvPicPr>
        <p:blipFill rotWithShape="1">
          <a:blip r:embed="rId3">
            <a:alphaModFix/>
          </a:blip>
          <a:srcRect b="3309" l="1241" r="57793" t="57004"/>
          <a:stretch/>
        </p:blipFill>
        <p:spPr>
          <a:xfrm>
            <a:off x="-3" y="-60767"/>
            <a:ext cx="9144000" cy="4972902"/>
          </a:xfrm>
          <a:prstGeom prst="rect">
            <a:avLst/>
          </a:prstGeom>
          <a:noFill/>
          <a:ln>
            <a:noFill/>
          </a:ln>
        </p:spPr>
      </p:pic>
      <p:sp>
        <p:nvSpPr>
          <p:cNvPr id="442" name="Google Shape;442;p50"/>
          <p:cNvSpPr/>
          <p:nvPr/>
        </p:nvSpPr>
        <p:spPr>
          <a:xfrm rot="10800000">
            <a:off x="-6" y="-60744"/>
            <a:ext cx="9144000" cy="4687500"/>
          </a:xfrm>
          <a:prstGeom prst="rect">
            <a:avLst/>
          </a:prstGeom>
          <a:gradFill>
            <a:gsLst>
              <a:gs pos="0">
                <a:srgbClr val="F4F8FB">
                  <a:alpha val="0"/>
                </a:srgbClr>
              </a:gs>
              <a:gs pos="46000">
                <a:srgbClr val="0D2940">
                  <a:alpha val="43921"/>
                </a:srgbClr>
              </a:gs>
              <a:gs pos="80000">
                <a:srgbClr val="0D2940"/>
              </a:gs>
              <a:gs pos="96000">
                <a:srgbClr val="0D2940"/>
              </a:gs>
              <a:gs pos="100000">
                <a:srgbClr val="0D294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50"/>
          <p:cNvSpPr/>
          <p:nvPr/>
        </p:nvSpPr>
        <p:spPr>
          <a:xfrm>
            <a:off x="0" y="4627800"/>
            <a:ext cx="9144000" cy="5157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444" name="Google Shape;444;p50"/>
          <p:cNvCxnSpPr/>
          <p:nvPr/>
        </p:nvCxnSpPr>
        <p:spPr>
          <a:xfrm>
            <a:off x="357543" y="1141139"/>
            <a:ext cx="344700" cy="0"/>
          </a:xfrm>
          <a:prstGeom prst="straightConnector1">
            <a:avLst/>
          </a:prstGeom>
          <a:noFill/>
          <a:ln cap="flat" cmpd="sng" w="76200">
            <a:solidFill>
              <a:srgbClr val="B2CE49"/>
            </a:solidFill>
            <a:prstDash val="solid"/>
            <a:round/>
            <a:headEnd len="sm" w="sm" type="none"/>
            <a:tailEnd len="sm" w="sm" type="none"/>
          </a:ln>
        </p:spPr>
      </p:cxnSp>
      <p:grpSp>
        <p:nvGrpSpPr>
          <p:cNvPr id="445" name="Google Shape;445;p50"/>
          <p:cNvGrpSpPr/>
          <p:nvPr/>
        </p:nvGrpSpPr>
        <p:grpSpPr>
          <a:xfrm>
            <a:off x="2615138" y="1670910"/>
            <a:ext cx="1801800" cy="1801800"/>
            <a:chOff x="2407317" y="1704394"/>
            <a:chExt cx="1801800" cy="1801800"/>
          </a:xfrm>
        </p:grpSpPr>
        <p:sp>
          <p:nvSpPr>
            <p:cNvPr id="446" name="Google Shape;446;p50"/>
            <p:cNvSpPr/>
            <p:nvPr/>
          </p:nvSpPr>
          <p:spPr>
            <a:xfrm>
              <a:off x="2407317" y="1704394"/>
              <a:ext cx="1801800" cy="1801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47" name="Google Shape;447;p50"/>
            <p:cNvPicPr preferRelativeResize="0"/>
            <p:nvPr/>
          </p:nvPicPr>
          <p:blipFill rotWithShape="1">
            <a:blip r:embed="rId4">
              <a:alphaModFix/>
            </a:blip>
            <a:srcRect b="0" l="0" r="0" t="0"/>
            <a:stretch/>
          </p:blipFill>
          <p:spPr>
            <a:xfrm>
              <a:off x="2527942" y="1825019"/>
              <a:ext cx="1560430" cy="1560430"/>
            </a:xfrm>
            <a:prstGeom prst="rect">
              <a:avLst/>
            </a:prstGeom>
            <a:noFill/>
            <a:ln>
              <a:noFill/>
            </a:ln>
          </p:spPr>
        </p:pic>
      </p:grpSp>
      <p:grpSp>
        <p:nvGrpSpPr>
          <p:cNvPr id="448" name="Google Shape;448;p50"/>
          <p:cNvGrpSpPr/>
          <p:nvPr/>
        </p:nvGrpSpPr>
        <p:grpSpPr>
          <a:xfrm>
            <a:off x="6901728" y="1670910"/>
            <a:ext cx="1801800" cy="1801800"/>
            <a:chOff x="4571365" y="1670910"/>
            <a:chExt cx="1801800" cy="1801800"/>
          </a:xfrm>
        </p:grpSpPr>
        <p:sp>
          <p:nvSpPr>
            <p:cNvPr id="449" name="Google Shape;449;p50"/>
            <p:cNvSpPr/>
            <p:nvPr/>
          </p:nvSpPr>
          <p:spPr>
            <a:xfrm>
              <a:off x="4571365" y="1670910"/>
              <a:ext cx="1801800" cy="1801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50" name="Google Shape;450;p50"/>
            <p:cNvPicPr preferRelativeResize="0"/>
            <p:nvPr/>
          </p:nvPicPr>
          <p:blipFill rotWithShape="1">
            <a:blip r:embed="rId5">
              <a:alphaModFix/>
            </a:blip>
            <a:srcRect b="0" l="0" r="0" t="0"/>
            <a:stretch/>
          </p:blipFill>
          <p:spPr>
            <a:xfrm>
              <a:off x="4691990" y="1791535"/>
              <a:ext cx="1560430" cy="1560430"/>
            </a:xfrm>
            <a:prstGeom prst="rect">
              <a:avLst/>
            </a:prstGeom>
            <a:noFill/>
            <a:ln>
              <a:noFill/>
            </a:ln>
          </p:spPr>
        </p:pic>
      </p:grpSp>
      <p:sp>
        <p:nvSpPr>
          <p:cNvPr id="451" name="Google Shape;451;p50"/>
          <p:cNvSpPr/>
          <p:nvPr/>
        </p:nvSpPr>
        <p:spPr>
          <a:xfrm>
            <a:off x="6986002" y="3598260"/>
            <a:ext cx="1633200" cy="523200"/>
          </a:xfrm>
          <a:prstGeom prst="rect">
            <a:avLst/>
          </a:prstGeom>
          <a:noFill/>
          <a:ln>
            <a:noFill/>
          </a:ln>
          <a:effectLst>
            <a:outerShdw blurRad="50800" rotWithShape="0" algn="tl" dir="2700000" dist="38100">
              <a:srgbClr val="0D2940">
                <a:alpha val="4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Weather &amp; Climate</a:t>
            </a:r>
            <a:endParaRPr b="0" i="0" sz="1400" u="none" cap="none" strike="noStrike">
              <a:solidFill>
                <a:srgbClr val="000000"/>
              </a:solidFill>
              <a:latin typeface="Arial"/>
              <a:ea typeface="Arial"/>
              <a:cs typeface="Arial"/>
              <a:sym typeface="Arial"/>
            </a:endParaRPr>
          </a:p>
        </p:txBody>
      </p:sp>
      <p:grpSp>
        <p:nvGrpSpPr>
          <p:cNvPr id="452" name="Google Shape;452;p50"/>
          <p:cNvGrpSpPr/>
          <p:nvPr/>
        </p:nvGrpSpPr>
        <p:grpSpPr>
          <a:xfrm>
            <a:off x="471843" y="1670910"/>
            <a:ext cx="1801800" cy="1801800"/>
            <a:chOff x="233450" y="1729412"/>
            <a:chExt cx="1801800" cy="1801800"/>
          </a:xfrm>
        </p:grpSpPr>
        <p:sp>
          <p:nvSpPr>
            <p:cNvPr id="453" name="Google Shape;453;p50"/>
            <p:cNvSpPr/>
            <p:nvPr/>
          </p:nvSpPr>
          <p:spPr>
            <a:xfrm>
              <a:off x="233450" y="1729412"/>
              <a:ext cx="1801800" cy="1801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54" name="Google Shape;454;p50"/>
            <p:cNvPicPr preferRelativeResize="0"/>
            <p:nvPr/>
          </p:nvPicPr>
          <p:blipFill rotWithShape="1">
            <a:blip r:embed="rId6">
              <a:alphaModFix/>
            </a:blip>
            <a:srcRect b="0" l="0" r="0" t="0"/>
            <a:stretch/>
          </p:blipFill>
          <p:spPr>
            <a:xfrm>
              <a:off x="354078" y="1850040"/>
              <a:ext cx="1560425" cy="1560425"/>
            </a:xfrm>
            <a:prstGeom prst="rect">
              <a:avLst/>
            </a:prstGeom>
            <a:noFill/>
            <a:ln>
              <a:noFill/>
            </a:ln>
          </p:spPr>
        </p:pic>
      </p:grpSp>
      <p:sp>
        <p:nvSpPr>
          <p:cNvPr id="455" name="Google Shape;455;p50"/>
          <p:cNvSpPr/>
          <p:nvPr/>
        </p:nvSpPr>
        <p:spPr>
          <a:xfrm>
            <a:off x="672363" y="3598260"/>
            <a:ext cx="1400700" cy="523200"/>
          </a:xfrm>
          <a:prstGeom prst="rect">
            <a:avLst/>
          </a:prstGeom>
          <a:noFill/>
          <a:ln>
            <a:noFill/>
          </a:ln>
          <a:effectLst>
            <a:outerShdw blurRad="50800" rotWithShape="0" algn="tl" dir="2700000" dist="38100">
              <a:srgbClr val="0D2940">
                <a:alpha val="4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Agriculture &amp; Food Security</a:t>
            </a:r>
            <a:endParaRPr b="0" i="0" sz="1400" u="none" cap="none" strike="noStrike">
              <a:solidFill>
                <a:srgbClr val="000000"/>
              </a:solidFill>
              <a:latin typeface="Arial"/>
              <a:ea typeface="Arial"/>
              <a:cs typeface="Arial"/>
              <a:sym typeface="Arial"/>
            </a:endParaRPr>
          </a:p>
        </p:txBody>
      </p:sp>
      <p:sp>
        <p:nvSpPr>
          <p:cNvPr id="456" name="Google Shape;456;p50"/>
          <p:cNvSpPr/>
          <p:nvPr/>
        </p:nvSpPr>
        <p:spPr>
          <a:xfrm>
            <a:off x="2699412" y="3598260"/>
            <a:ext cx="1633200" cy="523200"/>
          </a:xfrm>
          <a:prstGeom prst="rect">
            <a:avLst/>
          </a:prstGeom>
          <a:noFill/>
          <a:ln>
            <a:noFill/>
          </a:ln>
          <a:effectLst>
            <a:outerShdw blurRad="50800" rotWithShape="0" algn="tl" dir="2700000" dist="38100">
              <a:srgbClr val="0D2940">
                <a:alpha val="4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Water &amp; Water- Related Disasters</a:t>
            </a:r>
            <a:endParaRPr b="0" i="0" sz="1400" u="none" cap="none" strike="noStrike">
              <a:solidFill>
                <a:srgbClr val="000000"/>
              </a:solidFill>
              <a:latin typeface="Arial"/>
              <a:ea typeface="Arial"/>
              <a:cs typeface="Arial"/>
              <a:sym typeface="Arial"/>
            </a:endParaRPr>
          </a:p>
        </p:txBody>
      </p:sp>
      <p:grpSp>
        <p:nvGrpSpPr>
          <p:cNvPr id="457" name="Google Shape;457;p50"/>
          <p:cNvGrpSpPr/>
          <p:nvPr/>
        </p:nvGrpSpPr>
        <p:grpSpPr>
          <a:xfrm>
            <a:off x="4765393" y="1670910"/>
            <a:ext cx="1801800" cy="1801800"/>
            <a:chOff x="6790856" y="1752816"/>
            <a:chExt cx="1801800" cy="1801800"/>
          </a:xfrm>
        </p:grpSpPr>
        <p:sp>
          <p:nvSpPr>
            <p:cNvPr id="458" name="Google Shape;458;p50"/>
            <p:cNvSpPr/>
            <p:nvPr/>
          </p:nvSpPr>
          <p:spPr>
            <a:xfrm>
              <a:off x="6790856" y="1752816"/>
              <a:ext cx="1801800" cy="1801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59" name="Google Shape;459;p50"/>
            <p:cNvPicPr preferRelativeResize="0"/>
            <p:nvPr/>
          </p:nvPicPr>
          <p:blipFill rotWithShape="1">
            <a:blip r:embed="rId7">
              <a:alphaModFix/>
            </a:blip>
            <a:srcRect b="0" l="0" r="0" t="0"/>
            <a:stretch/>
          </p:blipFill>
          <p:spPr>
            <a:xfrm>
              <a:off x="6911481" y="1873441"/>
              <a:ext cx="1560430" cy="1560430"/>
            </a:xfrm>
            <a:prstGeom prst="rect">
              <a:avLst/>
            </a:prstGeom>
            <a:noFill/>
            <a:ln>
              <a:noFill/>
            </a:ln>
          </p:spPr>
        </p:pic>
      </p:grpSp>
      <p:sp>
        <p:nvSpPr>
          <p:cNvPr id="460" name="Google Shape;460;p50"/>
          <p:cNvSpPr/>
          <p:nvPr/>
        </p:nvSpPr>
        <p:spPr>
          <a:xfrm>
            <a:off x="4662991" y="3598260"/>
            <a:ext cx="2016900" cy="523200"/>
          </a:xfrm>
          <a:prstGeom prst="rect">
            <a:avLst/>
          </a:prstGeom>
          <a:noFill/>
          <a:ln>
            <a:noFill/>
          </a:ln>
          <a:effectLst>
            <a:outerShdw blurRad="50800" rotWithShape="0" algn="tl" dir="2700000" dist="38100">
              <a:srgbClr val="0D2940">
                <a:alpha val="4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Land Cover, Land Use Change &amp; Ecosystems</a:t>
            </a:r>
            <a:endParaRPr b="0" i="0" sz="1400" u="none" cap="none" strike="noStrike">
              <a:solidFill>
                <a:srgbClr val="000000"/>
              </a:solidFill>
              <a:latin typeface="Arial"/>
              <a:ea typeface="Arial"/>
              <a:cs typeface="Arial"/>
              <a:sym typeface="Arial"/>
            </a:endParaRPr>
          </a:p>
        </p:txBody>
      </p:sp>
      <p:sp>
        <p:nvSpPr>
          <p:cNvPr id="461" name="Google Shape;461;p50"/>
          <p:cNvSpPr txBox="1"/>
          <p:nvPr/>
        </p:nvSpPr>
        <p:spPr>
          <a:xfrm>
            <a:off x="283430" y="220742"/>
            <a:ext cx="3161700" cy="10008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1400"/>
              <a:buFont typeface="Arial"/>
              <a:buNone/>
            </a:pPr>
            <a:r>
              <a:rPr b="0" i="0" lang="en" sz="2600" u="none" cap="none" strike="noStrike">
                <a:solidFill>
                  <a:schemeClr val="lt1"/>
                </a:solidFill>
                <a:latin typeface="Open Sans Light"/>
                <a:ea typeface="Open Sans Light"/>
                <a:cs typeface="Open Sans Light"/>
                <a:sym typeface="Open Sans Light"/>
              </a:rPr>
              <a:t>CONNECTING</a:t>
            </a:r>
            <a:r>
              <a:rPr b="1" i="0" lang="en" sz="2600" u="none" cap="none" strike="noStrike">
                <a:solidFill>
                  <a:schemeClr val="lt1"/>
                </a:solidFill>
                <a:latin typeface="Open Sans"/>
                <a:ea typeface="Open Sans"/>
                <a:cs typeface="Open Sans"/>
                <a:sym typeface="Open Sans"/>
              </a:rPr>
              <a:t> SPACE </a:t>
            </a:r>
            <a:r>
              <a:rPr b="0" i="0" lang="en" sz="2600" u="none" cap="none" strike="noStrike">
                <a:solidFill>
                  <a:schemeClr val="lt1"/>
                </a:solidFill>
                <a:latin typeface="Open Sans Light"/>
                <a:ea typeface="Open Sans Light"/>
                <a:cs typeface="Open Sans Light"/>
                <a:sym typeface="Open Sans Light"/>
              </a:rPr>
              <a:t>TO</a:t>
            </a:r>
            <a:r>
              <a:rPr b="1" i="0" lang="en" sz="2600" u="none" cap="none" strike="noStrike">
                <a:solidFill>
                  <a:schemeClr val="lt1"/>
                </a:solidFill>
                <a:latin typeface="Open Sans"/>
                <a:ea typeface="Open Sans"/>
                <a:cs typeface="Open Sans"/>
                <a:sym typeface="Open Sans"/>
              </a:rPr>
              <a:t> VILLAGE</a:t>
            </a:r>
            <a:endParaRPr b="0" i="0" sz="1400" u="none" cap="none" strike="noStrike">
              <a:solidFill>
                <a:srgbClr val="000000"/>
              </a:solidFill>
              <a:latin typeface="Arial"/>
              <a:ea typeface="Arial"/>
              <a:cs typeface="Arial"/>
              <a:sym typeface="Arial"/>
            </a:endParaRPr>
          </a:p>
        </p:txBody>
      </p:sp>
      <p:grpSp>
        <p:nvGrpSpPr>
          <p:cNvPr id="462" name="Google Shape;462;p50"/>
          <p:cNvGrpSpPr/>
          <p:nvPr/>
        </p:nvGrpSpPr>
        <p:grpSpPr>
          <a:xfrm>
            <a:off x="1750649" y="4720673"/>
            <a:ext cx="1448060" cy="315580"/>
            <a:chOff x="2135918" y="4720673"/>
            <a:chExt cx="1448060" cy="315580"/>
          </a:xfrm>
        </p:grpSpPr>
        <p:pic>
          <p:nvPicPr>
            <p:cNvPr descr="Google Shape;424;p69" id="463" name="Google Shape;463;p50"/>
            <p:cNvPicPr preferRelativeResize="0"/>
            <p:nvPr/>
          </p:nvPicPr>
          <p:blipFill rotWithShape="1">
            <a:blip r:embed="rId8">
              <a:alphaModFix/>
            </a:blip>
            <a:srcRect b="0" l="0" r="0" t="0"/>
            <a:stretch/>
          </p:blipFill>
          <p:spPr>
            <a:xfrm>
              <a:off x="2135918" y="4734925"/>
              <a:ext cx="971409" cy="296363"/>
            </a:xfrm>
            <a:prstGeom prst="rect">
              <a:avLst/>
            </a:prstGeom>
            <a:noFill/>
            <a:ln>
              <a:noFill/>
            </a:ln>
          </p:spPr>
        </p:pic>
        <p:pic>
          <p:nvPicPr>
            <p:cNvPr id="464" name="Google Shape;464;p50"/>
            <p:cNvPicPr preferRelativeResize="0"/>
            <p:nvPr/>
          </p:nvPicPr>
          <p:blipFill rotWithShape="1">
            <a:blip r:embed="rId9">
              <a:alphaModFix/>
            </a:blip>
            <a:srcRect b="0" l="0" r="0" t="0"/>
            <a:stretch/>
          </p:blipFill>
          <p:spPr>
            <a:xfrm>
              <a:off x="3202614" y="4720673"/>
              <a:ext cx="381364" cy="315580"/>
            </a:xfrm>
            <a:prstGeom prst="rect">
              <a:avLst/>
            </a:prstGeom>
            <a:noFill/>
            <a:ln>
              <a:noFill/>
            </a:ln>
          </p:spPr>
        </p:pic>
      </p:grpSp>
      <p:pic>
        <p:nvPicPr>
          <p:cNvPr descr="Google Shape;70;p16" id="465" name="Google Shape;465;p50"/>
          <p:cNvPicPr preferRelativeResize="0"/>
          <p:nvPr/>
        </p:nvPicPr>
        <p:blipFill rotWithShape="1">
          <a:blip r:embed="rId10">
            <a:alphaModFix/>
          </a:blip>
          <a:srcRect b="0" l="0" r="0" t="0"/>
          <a:stretch/>
        </p:blipFill>
        <p:spPr>
          <a:xfrm>
            <a:off x="3522585" y="4757060"/>
            <a:ext cx="930826" cy="239760"/>
          </a:xfrm>
          <a:prstGeom prst="rect">
            <a:avLst/>
          </a:prstGeom>
          <a:noFill/>
          <a:ln>
            <a:noFill/>
          </a:ln>
        </p:spPr>
      </p:pic>
      <p:cxnSp>
        <p:nvCxnSpPr>
          <p:cNvPr id="466" name="Google Shape;466;p50"/>
          <p:cNvCxnSpPr/>
          <p:nvPr/>
        </p:nvCxnSpPr>
        <p:spPr>
          <a:xfrm>
            <a:off x="4618057" y="4701336"/>
            <a:ext cx="0" cy="351300"/>
          </a:xfrm>
          <a:prstGeom prst="straightConnector1">
            <a:avLst/>
          </a:prstGeom>
          <a:noFill/>
          <a:ln cap="flat" cmpd="sng" w="9525">
            <a:solidFill>
              <a:srgbClr val="7F7F7F"/>
            </a:solidFill>
            <a:prstDash val="solid"/>
            <a:miter lim="800000"/>
            <a:headEnd len="sm" w="sm" type="none"/>
            <a:tailEnd len="sm" w="sm" type="none"/>
          </a:ln>
        </p:spPr>
      </p:cxnSp>
      <p:cxnSp>
        <p:nvCxnSpPr>
          <p:cNvPr id="467" name="Google Shape;467;p50"/>
          <p:cNvCxnSpPr/>
          <p:nvPr/>
        </p:nvCxnSpPr>
        <p:spPr>
          <a:xfrm>
            <a:off x="3332338" y="4701336"/>
            <a:ext cx="0" cy="351300"/>
          </a:xfrm>
          <a:prstGeom prst="straightConnector1">
            <a:avLst/>
          </a:prstGeom>
          <a:noFill/>
          <a:ln cap="flat" cmpd="sng" w="9525">
            <a:solidFill>
              <a:srgbClr val="7F7F7F"/>
            </a:solidFill>
            <a:prstDash val="solid"/>
            <a:miter lim="800000"/>
            <a:headEnd len="sm" w="sm" type="none"/>
            <a:tailEnd len="sm" w="sm" type="none"/>
          </a:ln>
        </p:spPr>
      </p:cxnSp>
      <p:grpSp>
        <p:nvGrpSpPr>
          <p:cNvPr id="468" name="Google Shape;468;p50"/>
          <p:cNvGrpSpPr/>
          <p:nvPr/>
        </p:nvGrpSpPr>
        <p:grpSpPr>
          <a:xfrm>
            <a:off x="1287703" y="6454831"/>
            <a:ext cx="5741893" cy="361292"/>
            <a:chOff x="1287703" y="6454831"/>
            <a:chExt cx="5741893" cy="361292"/>
          </a:xfrm>
        </p:grpSpPr>
        <p:grpSp>
          <p:nvGrpSpPr>
            <p:cNvPr id="469" name="Google Shape;469;p50"/>
            <p:cNvGrpSpPr/>
            <p:nvPr/>
          </p:nvGrpSpPr>
          <p:grpSpPr>
            <a:xfrm>
              <a:off x="1287703" y="6484160"/>
              <a:ext cx="1448060" cy="315580"/>
              <a:chOff x="2135918" y="4720673"/>
              <a:chExt cx="1448060" cy="315580"/>
            </a:xfrm>
          </p:grpSpPr>
          <p:pic>
            <p:nvPicPr>
              <p:cNvPr descr="Google Shape;424;p69" id="470" name="Google Shape;470;p50"/>
              <p:cNvPicPr preferRelativeResize="0"/>
              <p:nvPr/>
            </p:nvPicPr>
            <p:blipFill rotWithShape="1">
              <a:blip r:embed="rId8">
                <a:alphaModFix/>
              </a:blip>
              <a:srcRect b="0" l="0" r="0" t="0"/>
              <a:stretch/>
            </p:blipFill>
            <p:spPr>
              <a:xfrm>
                <a:off x="2135918" y="4734925"/>
                <a:ext cx="971409" cy="296363"/>
              </a:xfrm>
              <a:prstGeom prst="rect">
                <a:avLst/>
              </a:prstGeom>
              <a:noFill/>
              <a:ln>
                <a:noFill/>
              </a:ln>
            </p:spPr>
          </p:pic>
          <p:pic>
            <p:nvPicPr>
              <p:cNvPr id="471" name="Google Shape;471;p50"/>
              <p:cNvPicPr preferRelativeResize="0"/>
              <p:nvPr/>
            </p:nvPicPr>
            <p:blipFill rotWithShape="1">
              <a:blip r:embed="rId9">
                <a:alphaModFix/>
              </a:blip>
              <a:srcRect b="0" l="0" r="0" t="0"/>
              <a:stretch/>
            </p:blipFill>
            <p:spPr>
              <a:xfrm>
                <a:off x="3202614" y="4720673"/>
                <a:ext cx="381364" cy="315580"/>
              </a:xfrm>
              <a:prstGeom prst="rect">
                <a:avLst/>
              </a:prstGeom>
              <a:noFill/>
              <a:ln>
                <a:noFill/>
              </a:ln>
            </p:spPr>
          </p:pic>
        </p:grpSp>
        <p:pic>
          <p:nvPicPr>
            <p:cNvPr descr="Google Shape;70;p16" id="472" name="Google Shape;472;p50"/>
            <p:cNvPicPr preferRelativeResize="0"/>
            <p:nvPr/>
          </p:nvPicPr>
          <p:blipFill rotWithShape="1">
            <a:blip r:embed="rId10">
              <a:alphaModFix/>
            </a:blip>
            <a:srcRect b="0" l="0" r="0" t="0"/>
            <a:stretch/>
          </p:blipFill>
          <p:spPr>
            <a:xfrm>
              <a:off x="3059639" y="6520547"/>
              <a:ext cx="930826" cy="239760"/>
            </a:xfrm>
            <a:prstGeom prst="rect">
              <a:avLst/>
            </a:prstGeom>
            <a:noFill/>
            <a:ln>
              <a:noFill/>
            </a:ln>
          </p:spPr>
        </p:pic>
        <p:cxnSp>
          <p:nvCxnSpPr>
            <p:cNvPr id="473" name="Google Shape;473;p50"/>
            <p:cNvCxnSpPr/>
            <p:nvPr/>
          </p:nvCxnSpPr>
          <p:spPr>
            <a:xfrm>
              <a:off x="4155111" y="6464823"/>
              <a:ext cx="0" cy="351300"/>
            </a:xfrm>
            <a:prstGeom prst="straightConnector1">
              <a:avLst/>
            </a:prstGeom>
            <a:noFill/>
            <a:ln cap="flat" cmpd="sng" w="9525">
              <a:solidFill>
                <a:srgbClr val="7F7F7F"/>
              </a:solidFill>
              <a:prstDash val="solid"/>
              <a:miter lim="800000"/>
              <a:headEnd len="sm" w="sm" type="none"/>
              <a:tailEnd len="sm" w="sm" type="none"/>
            </a:ln>
          </p:spPr>
        </p:cxnSp>
        <p:grpSp>
          <p:nvGrpSpPr>
            <p:cNvPr id="474" name="Google Shape;474;p50"/>
            <p:cNvGrpSpPr/>
            <p:nvPr/>
          </p:nvGrpSpPr>
          <p:grpSpPr>
            <a:xfrm>
              <a:off x="4307058" y="6525611"/>
              <a:ext cx="1959199" cy="229630"/>
              <a:chOff x="-1" y="0"/>
              <a:chExt cx="2612265" cy="306173"/>
            </a:xfrm>
          </p:grpSpPr>
          <p:pic>
            <p:nvPicPr>
              <p:cNvPr descr="Picture 20" id="475" name="Google Shape;475;p50"/>
              <p:cNvPicPr preferRelativeResize="0"/>
              <p:nvPr/>
            </p:nvPicPr>
            <p:blipFill rotWithShape="1">
              <a:blip r:embed="rId11">
                <a:alphaModFix/>
              </a:blip>
              <a:srcRect b="0" l="0" r="0" t="0"/>
              <a:stretch/>
            </p:blipFill>
            <p:spPr>
              <a:xfrm>
                <a:off x="-1" y="0"/>
                <a:ext cx="314024" cy="306173"/>
              </a:xfrm>
              <a:prstGeom prst="rect">
                <a:avLst/>
              </a:prstGeom>
              <a:noFill/>
              <a:ln>
                <a:noFill/>
              </a:ln>
            </p:spPr>
          </p:pic>
          <p:pic>
            <p:nvPicPr>
              <p:cNvPr descr="Picture 21" id="476" name="Google Shape;476;p50"/>
              <p:cNvPicPr preferRelativeResize="0"/>
              <p:nvPr/>
            </p:nvPicPr>
            <p:blipFill rotWithShape="1">
              <a:blip r:embed="rId12">
                <a:alphaModFix/>
              </a:blip>
              <a:srcRect b="0" l="0" r="0" t="0"/>
              <a:stretch/>
            </p:blipFill>
            <p:spPr>
              <a:xfrm>
                <a:off x="483484" y="30995"/>
                <a:ext cx="761047" cy="251587"/>
              </a:xfrm>
              <a:prstGeom prst="rect">
                <a:avLst/>
              </a:prstGeom>
              <a:noFill/>
              <a:ln>
                <a:noFill/>
              </a:ln>
            </p:spPr>
          </p:pic>
          <p:pic>
            <p:nvPicPr>
              <p:cNvPr descr="Picture 23" id="477" name="Google Shape;477;p50"/>
              <p:cNvPicPr preferRelativeResize="0"/>
              <p:nvPr/>
            </p:nvPicPr>
            <p:blipFill rotWithShape="1">
              <a:blip r:embed="rId13">
                <a:alphaModFix/>
              </a:blip>
              <a:srcRect b="0" l="0" r="0" t="0"/>
              <a:stretch/>
            </p:blipFill>
            <p:spPr>
              <a:xfrm>
                <a:off x="2108667" y="26463"/>
                <a:ext cx="503597" cy="247531"/>
              </a:xfrm>
              <a:prstGeom prst="rect">
                <a:avLst/>
              </a:prstGeom>
              <a:noFill/>
              <a:ln>
                <a:noFill/>
              </a:ln>
            </p:spPr>
          </p:pic>
        </p:grpSp>
        <p:pic>
          <p:nvPicPr>
            <p:cNvPr id="478" name="Google Shape;478;p50"/>
            <p:cNvPicPr preferRelativeResize="0"/>
            <p:nvPr/>
          </p:nvPicPr>
          <p:blipFill rotWithShape="1">
            <a:blip r:embed="rId14">
              <a:alphaModFix/>
            </a:blip>
            <a:srcRect b="0" l="0" r="0" t="0"/>
            <a:stretch/>
          </p:blipFill>
          <p:spPr>
            <a:xfrm>
              <a:off x="5231383" y="6532535"/>
              <a:ext cx="614508" cy="229632"/>
            </a:xfrm>
            <a:prstGeom prst="rect">
              <a:avLst/>
            </a:prstGeom>
            <a:noFill/>
            <a:ln>
              <a:noFill/>
            </a:ln>
          </p:spPr>
        </p:pic>
        <p:grpSp>
          <p:nvGrpSpPr>
            <p:cNvPr id="479" name="Google Shape;479;p50"/>
            <p:cNvGrpSpPr/>
            <p:nvPr/>
          </p:nvGrpSpPr>
          <p:grpSpPr>
            <a:xfrm>
              <a:off x="6430423" y="6454831"/>
              <a:ext cx="599174" cy="279428"/>
              <a:chOff x="-1121695" y="2740031"/>
              <a:chExt cx="973950" cy="454206"/>
            </a:xfrm>
          </p:grpSpPr>
          <p:pic>
            <p:nvPicPr>
              <p:cNvPr id="480" name="Google Shape;480;p50"/>
              <p:cNvPicPr preferRelativeResize="0"/>
              <p:nvPr/>
            </p:nvPicPr>
            <p:blipFill rotWithShape="1">
              <a:blip r:embed="rId15">
                <a:alphaModFix/>
              </a:blip>
              <a:srcRect b="86684" l="0" r="0" t="0"/>
              <a:stretch/>
            </p:blipFill>
            <p:spPr>
              <a:xfrm flipH="1" rot="10800000">
                <a:off x="-1121689" y="2858940"/>
                <a:ext cx="973944" cy="45719"/>
              </a:xfrm>
              <a:prstGeom prst="rect">
                <a:avLst/>
              </a:prstGeom>
              <a:noFill/>
              <a:ln>
                <a:noFill/>
              </a:ln>
            </p:spPr>
          </p:pic>
          <p:grpSp>
            <p:nvGrpSpPr>
              <p:cNvPr id="481" name="Google Shape;481;p50"/>
              <p:cNvGrpSpPr/>
              <p:nvPr/>
            </p:nvGrpSpPr>
            <p:grpSpPr>
              <a:xfrm>
                <a:off x="-1099629" y="2951273"/>
                <a:ext cx="929821" cy="242964"/>
                <a:chOff x="-1099389" y="2951273"/>
                <a:chExt cx="929821" cy="242964"/>
              </a:xfrm>
            </p:grpSpPr>
            <p:pic>
              <p:nvPicPr>
                <p:cNvPr id="482" name="Google Shape;482;p50"/>
                <p:cNvPicPr preferRelativeResize="0"/>
                <p:nvPr/>
              </p:nvPicPr>
              <p:blipFill rotWithShape="1">
                <a:blip r:embed="rId16">
                  <a:alphaModFix/>
                </a:blip>
                <a:srcRect b="0" l="0" r="0" t="0"/>
                <a:stretch/>
              </p:blipFill>
              <p:spPr>
                <a:xfrm>
                  <a:off x="-747515" y="3011407"/>
                  <a:ext cx="577947" cy="165463"/>
                </a:xfrm>
                <a:prstGeom prst="rect">
                  <a:avLst/>
                </a:prstGeom>
                <a:noFill/>
                <a:ln>
                  <a:noFill/>
                </a:ln>
              </p:spPr>
            </p:pic>
            <p:pic>
              <p:nvPicPr>
                <p:cNvPr id="483" name="Google Shape;483;p50"/>
                <p:cNvPicPr preferRelativeResize="0"/>
                <p:nvPr/>
              </p:nvPicPr>
              <p:blipFill rotWithShape="1">
                <a:blip r:embed="rId17">
                  <a:alphaModFix/>
                </a:blip>
                <a:srcRect b="0" l="0" r="0" t="0"/>
                <a:stretch/>
              </p:blipFill>
              <p:spPr>
                <a:xfrm>
                  <a:off x="-1099389" y="2951273"/>
                  <a:ext cx="277673" cy="242964"/>
                </a:xfrm>
                <a:prstGeom prst="rect">
                  <a:avLst/>
                </a:prstGeom>
                <a:noFill/>
                <a:ln>
                  <a:noFill/>
                </a:ln>
              </p:spPr>
            </p:pic>
          </p:grpSp>
          <p:sp>
            <p:nvSpPr>
              <p:cNvPr id="484" name="Google Shape;484;p50"/>
              <p:cNvSpPr txBox="1"/>
              <p:nvPr/>
            </p:nvSpPr>
            <p:spPr>
              <a:xfrm>
                <a:off x="-1121695" y="2740031"/>
                <a:ext cx="973800" cy="22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
                  <a:buFont typeface="Arial"/>
                  <a:buNone/>
                </a:pPr>
                <a:r>
                  <a:rPr b="0" i="0" lang="en" sz="300" u="none" cap="none" strike="noStrike">
                    <a:solidFill>
                      <a:srgbClr val="000000"/>
                    </a:solidFill>
                    <a:latin typeface="Roboto"/>
                    <a:ea typeface="Roboto"/>
                    <a:cs typeface="Roboto"/>
                    <a:sym typeface="Roboto"/>
                  </a:rPr>
                  <a:t>ALLIANCE</a:t>
                </a:r>
                <a:endParaRPr b="0" i="0" sz="1400" u="none" cap="none" strike="noStrike">
                  <a:solidFill>
                    <a:srgbClr val="000000"/>
                  </a:solidFill>
                  <a:latin typeface="Arial"/>
                  <a:ea typeface="Arial"/>
                  <a:cs typeface="Arial"/>
                  <a:sym typeface="Arial"/>
                </a:endParaRPr>
              </a:p>
            </p:txBody>
          </p:sp>
        </p:grpSp>
        <p:cxnSp>
          <p:nvCxnSpPr>
            <p:cNvPr id="485" name="Google Shape;485;p50"/>
            <p:cNvCxnSpPr/>
            <p:nvPr/>
          </p:nvCxnSpPr>
          <p:spPr>
            <a:xfrm>
              <a:off x="2869392" y="6464823"/>
              <a:ext cx="0" cy="351300"/>
            </a:xfrm>
            <a:prstGeom prst="straightConnector1">
              <a:avLst/>
            </a:prstGeom>
            <a:noFill/>
            <a:ln cap="flat" cmpd="sng" w="9525">
              <a:solidFill>
                <a:srgbClr val="7F7F7F"/>
              </a:solidFill>
              <a:prstDash val="solid"/>
              <a:miter lim="800000"/>
              <a:headEnd len="sm" w="sm" type="none"/>
              <a:tailEnd len="sm" w="sm" type="none"/>
            </a:ln>
          </p:spPr>
        </p:cxnSp>
      </p:grpSp>
      <p:pic>
        <p:nvPicPr>
          <p:cNvPr id="486" name="Google Shape;486;p50"/>
          <p:cNvPicPr preferRelativeResize="0"/>
          <p:nvPr/>
        </p:nvPicPr>
        <p:blipFill rotWithShape="1">
          <a:blip r:embed="rId18">
            <a:alphaModFix/>
          </a:blip>
          <a:srcRect b="0" l="0" r="0" t="0"/>
          <a:stretch/>
        </p:blipFill>
        <p:spPr>
          <a:xfrm>
            <a:off x="4735576" y="4691567"/>
            <a:ext cx="2857500" cy="400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ERVIR Blu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